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17"/>
  </p:notesMasterIdLst>
  <p:sldIdLst>
    <p:sldId id="256" r:id="rId2"/>
    <p:sldId id="257" r:id="rId3"/>
    <p:sldId id="258" r:id="rId4"/>
    <p:sldId id="26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0" r:id="rId13"/>
    <p:sldId id="266" r:id="rId14"/>
    <p:sldId id="269" r:id="rId15"/>
    <p:sldId id="267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5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434" autoAdjust="0"/>
  </p:normalViewPr>
  <p:slideViewPr>
    <p:cSldViewPr snapToGrid="0">
      <p:cViewPr varScale="1">
        <p:scale>
          <a:sx n="105" d="100"/>
          <a:sy n="105" d="100"/>
        </p:scale>
        <p:origin x="14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3DC79-7DE0-47D1-8D65-60A846EFF3A9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A047B-EE6F-4DC9-AC00-51CCCD3B9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903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A047B-EE6F-4DC9-AC00-51CCCD3B9E5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4379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6005-4C83-4A37-A93C-C60BDE8E93CB}" type="datetimeFigureOut">
              <a:rPr lang="fr-FR" smtClean="0"/>
              <a:pPr/>
              <a:t>10/11/2023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F903-02CE-4632-AFAF-E754E10B9C3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6896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6005-4C83-4A37-A93C-C60BDE8E93CB}" type="datetimeFigureOut">
              <a:rPr lang="fr-FR" smtClean="0"/>
              <a:pPr/>
              <a:t>10/11/2023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F903-02CE-4632-AFAF-E754E10B9C3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040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6005-4C83-4A37-A93C-C60BDE8E93CB}" type="datetimeFigureOut">
              <a:rPr lang="fr-FR" smtClean="0"/>
              <a:pPr/>
              <a:t>10/11/2023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F903-02CE-4632-AFAF-E754E10B9C3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232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6005-4C83-4A37-A93C-C60BDE8E93CB}" type="datetimeFigureOut">
              <a:rPr lang="fr-FR" smtClean="0"/>
              <a:pPr/>
              <a:t>10/11/2023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F903-02CE-4632-AFAF-E754E10B9C3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6992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6005-4C83-4A37-A93C-C60BDE8E93CB}" type="datetimeFigureOut">
              <a:rPr lang="fr-FR" smtClean="0"/>
              <a:pPr/>
              <a:t>10/11/2023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F903-02CE-4632-AFAF-E754E10B9C3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3052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6005-4C83-4A37-A93C-C60BDE8E93CB}" type="datetimeFigureOut">
              <a:rPr lang="fr-FR" smtClean="0"/>
              <a:pPr/>
              <a:t>10/11/2023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F903-02CE-4632-AFAF-E754E10B9C3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999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6005-4C83-4A37-A93C-C60BDE8E93CB}" type="datetimeFigureOut">
              <a:rPr lang="fr-FR" smtClean="0"/>
              <a:pPr/>
              <a:t>10/11/2023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F903-02CE-4632-AFAF-E754E10B9C3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70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6005-4C83-4A37-A93C-C60BDE8E93CB}" type="datetimeFigureOut">
              <a:rPr lang="fr-FR" smtClean="0"/>
              <a:pPr/>
              <a:t>10/11/2023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F903-02CE-4632-AFAF-E754E10B9C3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0792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6005-4C83-4A37-A93C-C60BDE8E93CB}" type="datetimeFigureOut">
              <a:rPr lang="fr-FR" smtClean="0"/>
              <a:pPr/>
              <a:t>10/11/2023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F903-02CE-4632-AFAF-E754E10B9C3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938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6005-4C83-4A37-A93C-C60BDE8E93CB}" type="datetimeFigureOut">
              <a:rPr lang="fr-FR" smtClean="0"/>
              <a:pPr/>
              <a:t>10/11/2023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F903-02CE-4632-AFAF-E754E10B9C3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9588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6005-4C83-4A37-A93C-C60BDE8E93CB}" type="datetimeFigureOut">
              <a:rPr lang="fr-FR" smtClean="0"/>
              <a:pPr/>
              <a:t>10/11/2023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F903-02CE-4632-AFAF-E754E10B9C3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662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56005-4C83-4A37-A93C-C60BDE8E93CB}" type="datetimeFigureOut">
              <a:rPr lang="fr-FR" smtClean="0"/>
              <a:pPr/>
              <a:t>10/11/2023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8F903-02CE-4632-AFAF-E754E10B9C3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09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hyperlink" Target="mailto:mpeb.sp@gmail.com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69.jpeg"/><Relationship Id="rId5" Type="http://schemas.openxmlformats.org/officeDocument/2006/relationships/image" Target="../media/image64.jpeg"/><Relationship Id="rId10" Type="http://schemas.openxmlformats.org/officeDocument/2006/relationships/image" Target="../media/image68.jpeg"/><Relationship Id="rId4" Type="http://schemas.openxmlformats.org/officeDocument/2006/relationships/image" Target="../media/image63.jpeg"/><Relationship Id="rId9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9.png"/><Relationship Id="rId7" Type="http://schemas.openxmlformats.org/officeDocument/2006/relationships/image" Target="../media/image22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emf"/><Relationship Id="rId10" Type="http://schemas.openxmlformats.org/officeDocument/2006/relationships/image" Target="../media/image37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png"/><Relationship Id="rId7" Type="http://schemas.openxmlformats.org/officeDocument/2006/relationships/image" Target="../media/image50.emf"/><Relationship Id="rId12" Type="http://schemas.openxmlformats.org/officeDocument/2006/relationships/image" Target="../media/image5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microsoft.com/office/2007/relationships/hdphoto" Target="../media/hdphoto6.wdp"/><Relationship Id="rId9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08" y="35830"/>
            <a:ext cx="12123696" cy="682217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102847" y="6185486"/>
            <a:ext cx="9894865" cy="605363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65890" y="2235518"/>
            <a:ext cx="10602624" cy="637172"/>
          </a:xfrm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STRATEGIE  A COURT TERME DU MINISTERE DE LA PECHE ET DE L’ECONOMIE BLEUE (MPEB) </a:t>
            </a:r>
            <a:br>
              <a:rPr lang="fr-FR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LE REDRESSEMENT DU SECTEUR  »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796" y="938060"/>
            <a:ext cx="1177919" cy="13668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88" y="-63605"/>
            <a:ext cx="2438409" cy="97811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-71358" y="6237922"/>
            <a:ext cx="2019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Tél. 034.05.415.47</a:t>
            </a:r>
          </a:p>
          <a:p>
            <a:pPr algn="ctr"/>
            <a:r>
              <a:rPr lang="fr-FR" sz="10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fr-FR" sz="1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mpeb.sp@gmail.com</a:t>
            </a:r>
            <a:endParaRPr lang="fr-FR" sz="1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0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Ensemble, On ira loin ! » </a:t>
            </a:r>
          </a:p>
          <a:p>
            <a:pPr algn="ctr"/>
            <a:endParaRPr lang="fr-FR" sz="10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7" name="Picture 11" descr="D:\MIN MAHATANTE\Photo à changer dans la carte ZEP Vue panoramique_300520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22277" y="-4959941"/>
            <a:ext cx="245405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339" y="6199491"/>
            <a:ext cx="534689" cy="534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089" y="6269372"/>
            <a:ext cx="533659" cy="40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952" y="6281965"/>
            <a:ext cx="1402544" cy="39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166" y="6345444"/>
            <a:ext cx="1073922" cy="321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730" y="6258768"/>
            <a:ext cx="462265" cy="46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724" y="6226431"/>
            <a:ext cx="876916" cy="52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943" y="6237508"/>
            <a:ext cx="513735" cy="51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359" y="6310156"/>
            <a:ext cx="872962" cy="37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203" y="6254074"/>
            <a:ext cx="465999" cy="4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21" name="Picture 2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9011" y="-8158154"/>
            <a:ext cx="791172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22" name="Picture 2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987" y="6276611"/>
            <a:ext cx="1007011" cy="458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93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8664" y="2002430"/>
            <a:ext cx="5617635" cy="4532839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fr-FR" sz="2400" dirty="0"/>
            </a:b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316202" y="2157543"/>
            <a:ext cx="5351928" cy="4272442"/>
          </a:xfrm>
        </p:spPr>
        <p:txBody>
          <a:bodyPr>
            <a:normAutofit fontScale="92500" lnSpcReduction="10000"/>
          </a:bodyPr>
          <a:lstStyle/>
          <a:p>
            <a:pPr lvl="0" algn="just"/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Eradication des engins destructeurs 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vs dotation de </a:t>
            </a:r>
            <a:r>
              <a:rPr lang="fr-FR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50.000 filets (engins règlementaires</a:t>
            </a:r>
            <a:r>
              <a:rPr lang="fr-F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0" lvl="0" indent="0" algn="just">
              <a:buNone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Dotation de </a:t>
            </a:r>
            <a:r>
              <a:rPr lang="fr-FR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10.000 combinaisons 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manches longues, </a:t>
            </a:r>
            <a:r>
              <a:rPr lang="fr-FR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20.000 masques et tuba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2.000 pirogues revêtues de fibre de verre, </a:t>
            </a:r>
            <a:r>
              <a:rPr lang="fr-FR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35.000 gilets de sauvetage</a:t>
            </a:r>
            <a:r>
              <a:rPr lang="fr-FR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lvl="0" indent="0" algn="just">
              <a:buNone/>
            </a:pPr>
            <a:endParaRPr lang="fr-FR" sz="18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sz="1800" b="1" dirty="0">
                <a:solidFill>
                  <a:srgbClr val="F58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1821 Kits de valorisation à distribuer;</a:t>
            </a:r>
          </a:p>
          <a:p>
            <a:pPr marL="0" lvl="0" indent="0" algn="just">
              <a:buNone/>
            </a:pPr>
            <a:endParaRPr lang="fr-FR" sz="1800" b="1" dirty="0">
              <a:solidFill>
                <a:srgbClr val="F58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DCP ou dispositifs de concentration de poisson; </a:t>
            </a:r>
          </a:p>
          <a:p>
            <a:pPr lvl="0" algn="just">
              <a:buNone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Acquisition de </a:t>
            </a:r>
            <a:r>
              <a:rPr lang="fr-FR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véhicules 4x4</a:t>
            </a:r>
            <a:r>
              <a:rPr lang="fr-FR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motos 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fr-FR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vélos à grandes roues.</a:t>
            </a:r>
          </a:p>
          <a:p>
            <a:pPr marL="0" indent="0">
              <a:buNone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1258" y="711718"/>
            <a:ext cx="10860741" cy="4333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3" y="322730"/>
            <a:ext cx="1024858" cy="124203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11"/>
          <a:stretch/>
        </p:blipFill>
        <p:spPr>
          <a:xfrm>
            <a:off x="9115034" y="5521410"/>
            <a:ext cx="2557156" cy="10635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22481" y="722451"/>
            <a:ext cx="36231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II- Pêche Maritime (Suite) </a:t>
            </a:r>
            <a:endParaRPr lang="fr-FR" sz="22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43522" b="23979"/>
          <a:stretch/>
        </p:blipFill>
        <p:spPr>
          <a:xfrm>
            <a:off x="5990636" y="5500144"/>
            <a:ext cx="2999173" cy="105459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829597" y="6506663"/>
            <a:ext cx="362403" cy="351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11814038" y="6506663"/>
            <a:ext cx="50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09</a:t>
            </a:r>
          </a:p>
        </p:txBody>
      </p:sp>
      <p:pic>
        <p:nvPicPr>
          <p:cNvPr id="15" name="Picture 6" descr="D:\MIN MAHATANTE\VEDETTE DON JAPONAIS\Vedette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636" y="1977766"/>
            <a:ext cx="1297153" cy="171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0" r="12844"/>
          <a:stretch/>
        </p:blipFill>
        <p:spPr bwMode="auto">
          <a:xfrm>
            <a:off x="7517212" y="3753289"/>
            <a:ext cx="1107842" cy="163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hp\Pictures\hzj79-dkmrs-G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1" r="13149"/>
          <a:stretch/>
        </p:blipFill>
        <p:spPr bwMode="auto">
          <a:xfrm>
            <a:off x="7517212" y="1981165"/>
            <a:ext cx="2046800" cy="171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p\Pictures\Prorent-Honda-XL125L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381" y="1926034"/>
            <a:ext cx="2107684" cy="168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p\Pictures\imag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2"/>
          <a:stretch/>
        </p:blipFill>
        <p:spPr bwMode="auto">
          <a:xfrm>
            <a:off x="6039891" y="3753289"/>
            <a:ext cx="629494" cy="159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hp\Pictures\imagevbvs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13" b="7833"/>
          <a:stretch/>
        </p:blipFill>
        <p:spPr bwMode="auto">
          <a:xfrm>
            <a:off x="8697955" y="3753289"/>
            <a:ext cx="834158" cy="16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hp\Pictures\FB_IMG_1656942032617975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524" y="3491346"/>
            <a:ext cx="1683068" cy="190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95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80963" y="1420640"/>
            <a:ext cx="10446749" cy="1857457"/>
          </a:xfrm>
        </p:spPr>
        <p:txBody>
          <a:bodyPr>
            <a:normAutofit fontScale="70000" lnSpcReduction="20000"/>
          </a:bodyPr>
          <a:lstStyle/>
          <a:p>
            <a:pPr lvl="0" algn="just"/>
            <a:r>
              <a:rPr lang="fr-FR" sz="2600" b="1" dirty="0">
                <a:solidFill>
                  <a:schemeClr val="accent1">
                    <a:lumMod val="50000"/>
                  </a:schemeClr>
                </a:solidFill>
              </a:rPr>
              <a:t>Adhésion à la FiTI </a:t>
            </a:r>
            <a:r>
              <a:rPr lang="fr-FR" sz="2600" dirty="0"/>
              <a:t>(Fisheries Transparency Initiative) : Formation et opérationnalisation du Groupe Multipartite National de la FiTI, poursuite du processus FiTI et AMREP/FAO (Mesures sur l’Etat du ressort des Ports);</a:t>
            </a:r>
          </a:p>
          <a:p>
            <a:pPr lvl="0" algn="just"/>
            <a:r>
              <a:rPr lang="fr-FR" sz="2600" dirty="0"/>
              <a:t>Publication  </a:t>
            </a:r>
            <a:r>
              <a:rPr lang="fr-FR" sz="2600" b="1" dirty="0"/>
              <a:t>des </a:t>
            </a:r>
            <a:r>
              <a:rPr lang="fr-FR" sz="2600" b="1" dirty="0">
                <a:solidFill>
                  <a:schemeClr val="accent6">
                    <a:lumMod val="50000"/>
                  </a:schemeClr>
                </a:solidFill>
              </a:rPr>
              <a:t>données</a:t>
            </a:r>
            <a:r>
              <a:rPr lang="fr-FR" sz="2600" b="1" dirty="0"/>
              <a:t> </a:t>
            </a:r>
            <a:r>
              <a:rPr lang="fr-FR" sz="2600" dirty="0"/>
              <a:t>sur la pêche maritime pour tout public;</a:t>
            </a:r>
          </a:p>
          <a:p>
            <a:pPr lvl="0" algn="just"/>
            <a:r>
              <a:rPr lang="fr-FR" sz="2600" dirty="0"/>
              <a:t>Mise en œuvre des Conventions de partenariat avec </a:t>
            </a:r>
            <a:r>
              <a:rPr lang="fr-FR" sz="2600" b="1" dirty="0">
                <a:solidFill>
                  <a:schemeClr val="accent5">
                    <a:lumMod val="75000"/>
                  </a:schemeClr>
                </a:solidFill>
              </a:rPr>
              <a:t>BIANCO</a:t>
            </a:r>
            <a:r>
              <a:rPr lang="fr-FR" sz="2600" b="1" dirty="0">
                <a:solidFill>
                  <a:schemeClr val="accent2"/>
                </a:solidFill>
              </a:rPr>
              <a:t> </a:t>
            </a:r>
            <a:r>
              <a:rPr lang="fr-FR" sz="2600" b="1" dirty="0"/>
              <a:t>et</a:t>
            </a:r>
            <a:r>
              <a:rPr lang="fr-FR" sz="2600" b="1" dirty="0">
                <a:solidFill>
                  <a:schemeClr val="accent2"/>
                </a:solidFill>
              </a:rPr>
              <a:t> </a:t>
            </a:r>
            <a:r>
              <a:rPr lang="fr-FR" sz="2600" b="1" dirty="0">
                <a:solidFill>
                  <a:schemeClr val="bg2">
                    <a:lumMod val="25000"/>
                  </a:schemeClr>
                </a:solidFill>
              </a:rPr>
              <a:t>SAMIFIN;</a:t>
            </a:r>
          </a:p>
          <a:p>
            <a:pPr lvl="0" algn="just"/>
            <a:r>
              <a:rPr lang="fr-FR" sz="2600" b="1" dirty="0">
                <a:solidFill>
                  <a:srgbClr val="C00000"/>
                </a:solidFill>
              </a:rPr>
              <a:t>PILCC</a:t>
            </a:r>
            <a:r>
              <a:rPr lang="fr-FR" sz="2600" b="1" dirty="0">
                <a:solidFill>
                  <a:schemeClr val="bg2">
                    <a:lumMod val="25000"/>
                  </a:schemeClr>
                </a:solidFill>
              </a:rPr>
              <a:t> ou P</a:t>
            </a:r>
            <a:r>
              <a:rPr lang="fr-FR" sz="2600" dirty="0">
                <a:solidFill>
                  <a:schemeClr val="bg2">
                    <a:lumMod val="25000"/>
                  </a:schemeClr>
                </a:solidFill>
              </a:rPr>
              <a:t>olitique </a:t>
            </a:r>
            <a:r>
              <a:rPr lang="fr-FR" sz="2600" b="1" dirty="0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fr-FR" sz="2600" dirty="0">
                <a:solidFill>
                  <a:schemeClr val="bg2">
                    <a:lumMod val="25000"/>
                  </a:schemeClr>
                </a:solidFill>
              </a:rPr>
              <a:t>nterne de </a:t>
            </a:r>
            <a:r>
              <a:rPr lang="fr-FR" sz="2600" b="1" dirty="0">
                <a:solidFill>
                  <a:schemeClr val="bg2">
                    <a:lumMod val="25000"/>
                  </a:schemeClr>
                </a:solidFill>
              </a:rPr>
              <a:t>L</a:t>
            </a:r>
            <a:r>
              <a:rPr lang="fr-FR" sz="2600" dirty="0">
                <a:solidFill>
                  <a:schemeClr val="bg2">
                    <a:lumMod val="25000"/>
                  </a:schemeClr>
                </a:solidFill>
              </a:rPr>
              <a:t>utte </a:t>
            </a:r>
            <a:r>
              <a:rPr lang="fr-FR" sz="2600" b="1" dirty="0">
                <a:solidFill>
                  <a:schemeClr val="bg2">
                    <a:lumMod val="25000"/>
                  </a:schemeClr>
                </a:solidFill>
              </a:rPr>
              <a:t>C</a:t>
            </a:r>
            <a:r>
              <a:rPr lang="fr-FR" sz="2600" dirty="0">
                <a:solidFill>
                  <a:schemeClr val="bg2">
                    <a:lumMod val="25000"/>
                  </a:schemeClr>
                </a:solidFill>
              </a:rPr>
              <a:t>ontre la </a:t>
            </a:r>
            <a:r>
              <a:rPr lang="fr-FR" sz="2600" b="1" dirty="0">
                <a:solidFill>
                  <a:schemeClr val="bg2">
                    <a:lumMod val="25000"/>
                  </a:schemeClr>
                </a:solidFill>
              </a:rPr>
              <a:t>C</a:t>
            </a:r>
            <a:r>
              <a:rPr lang="fr-FR" sz="2600" dirty="0">
                <a:solidFill>
                  <a:schemeClr val="bg2">
                    <a:lumMod val="25000"/>
                  </a:schemeClr>
                </a:solidFill>
              </a:rPr>
              <a:t>orruption du secteur élaborée et en cours de validation.</a:t>
            </a:r>
          </a:p>
          <a:p>
            <a:pPr marL="0" lvl="0" indent="0" algn="just">
              <a:buNone/>
            </a:pPr>
            <a:endParaRPr lang="fr-FR" sz="1800" dirty="0"/>
          </a:p>
          <a:p>
            <a:pPr marL="0" lvl="0" indent="0" algn="just">
              <a:buNone/>
            </a:pPr>
            <a:endParaRPr lang="fr-FR" sz="1800" dirty="0"/>
          </a:p>
          <a:p>
            <a:pPr marL="0" indent="0" algn="just">
              <a:buNone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1258" y="711718"/>
            <a:ext cx="10860741" cy="43336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3" y="322730"/>
            <a:ext cx="1024858" cy="12420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24943" y="722451"/>
            <a:ext cx="57394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III- Gouvernance du Secteur </a:t>
            </a:r>
            <a:endParaRPr lang="fr-F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USAID - Première Urgence Internationale"/>
          <p:cNvSpPr>
            <a:spLocks noChangeAspect="1" noChangeArrowheads="1"/>
          </p:cNvSpPr>
          <p:nvPr/>
        </p:nvSpPr>
        <p:spPr bwMode="auto">
          <a:xfrm>
            <a:off x="155575" y="-928688"/>
            <a:ext cx="2352675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USAID - Première Urgence Internationale"/>
          <p:cNvSpPr>
            <a:spLocks noChangeAspect="1" noChangeArrowheads="1"/>
          </p:cNvSpPr>
          <p:nvPr/>
        </p:nvSpPr>
        <p:spPr bwMode="auto">
          <a:xfrm>
            <a:off x="307975" y="-776288"/>
            <a:ext cx="2352675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11" descr="MADAGASCAR NATIONAL PARKS - E-FIM"/>
          <p:cNvSpPr>
            <a:spLocks noChangeAspect="1" noChangeArrowheads="1"/>
          </p:cNvSpPr>
          <p:nvPr/>
        </p:nvSpPr>
        <p:spPr bwMode="auto">
          <a:xfrm>
            <a:off x="155575" y="-876300"/>
            <a:ext cx="22955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11829597" y="6506663"/>
            <a:ext cx="362403" cy="351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11814038" y="6506663"/>
            <a:ext cx="50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10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" b="15002"/>
          <a:stretch/>
        </p:blipFill>
        <p:spPr>
          <a:xfrm>
            <a:off x="1259191" y="3231560"/>
            <a:ext cx="100488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6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307976" y="1710049"/>
            <a:ext cx="6579711" cy="3135084"/>
          </a:xfrm>
          <a:prstGeom prst="rect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343600" y="1923800"/>
            <a:ext cx="6186713" cy="3230089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fr-FR" sz="1700" b="1" dirty="0"/>
              <a:t>Stratégies adoptées pour contribuer à la lutte contre la Pêche INN :</a:t>
            </a:r>
          </a:p>
          <a:p>
            <a:pPr lvl="0" algn="just">
              <a:buFont typeface="Arial" charset="0"/>
              <a:buChar char="•"/>
            </a:pPr>
            <a:r>
              <a:rPr lang="fr-FR" sz="1700" dirty="0"/>
              <a:t>Signature de la </a:t>
            </a:r>
            <a:r>
              <a:rPr lang="fr-FR" sz="1700" b="1" dirty="0">
                <a:solidFill>
                  <a:schemeClr val="accent1"/>
                </a:solidFill>
              </a:rPr>
              <a:t>Charte sur  la MCSCC – SADC </a:t>
            </a:r>
            <a:r>
              <a:rPr lang="fr-FR" sz="1700" dirty="0"/>
              <a:t>pour la mise en place du Centre de Coordination du Suivi, du Contrôle et de la Surveillance des pêches , le 28 Avril 2022 dernier;</a:t>
            </a:r>
          </a:p>
          <a:p>
            <a:pPr lvl="0" algn="just">
              <a:buFont typeface="Arial" charset="0"/>
              <a:buChar char="•"/>
            </a:pPr>
            <a:r>
              <a:rPr lang="fr-FR" sz="1700" dirty="0"/>
              <a:t>Mise en œuvre du </a:t>
            </a:r>
            <a:r>
              <a:rPr lang="fr-FR" sz="1700" b="1" dirty="0">
                <a:solidFill>
                  <a:schemeClr val="accent2"/>
                </a:solidFill>
              </a:rPr>
              <a:t>Programme ECOFISH;</a:t>
            </a:r>
          </a:p>
          <a:p>
            <a:pPr lvl="0" algn="just">
              <a:buFont typeface="Arial" charset="0"/>
              <a:buChar char="•"/>
            </a:pPr>
            <a:r>
              <a:rPr lang="fr-FR" sz="1700" dirty="0"/>
              <a:t>Partenariat avec </a:t>
            </a:r>
            <a:r>
              <a:rPr lang="fr-FR" sz="1700" b="1" dirty="0" err="1">
                <a:solidFill>
                  <a:schemeClr val="accent2">
                    <a:lumMod val="50000"/>
                  </a:schemeClr>
                </a:solidFill>
              </a:rPr>
              <a:t>Sea</a:t>
            </a:r>
            <a:r>
              <a:rPr lang="fr-FR" sz="17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FR" sz="1700" b="1" dirty="0" err="1">
                <a:solidFill>
                  <a:schemeClr val="accent2">
                    <a:lumMod val="50000"/>
                  </a:schemeClr>
                </a:solidFill>
              </a:rPr>
              <a:t>shepherd</a:t>
            </a:r>
            <a:r>
              <a:rPr lang="fr-FR" sz="1700" b="1" dirty="0">
                <a:solidFill>
                  <a:schemeClr val="accent2">
                    <a:lumMod val="50000"/>
                  </a:schemeClr>
                </a:solidFill>
              </a:rPr>
              <a:t> (Amsterdam);</a:t>
            </a:r>
          </a:p>
          <a:p>
            <a:pPr lvl="0" algn="just">
              <a:buFont typeface="Arial" charset="0"/>
              <a:buChar char="•"/>
            </a:pPr>
            <a:r>
              <a:rPr lang="fr-FR" sz="1700" dirty="0"/>
              <a:t>Signature conjointe entre FAO et MPEB </a:t>
            </a:r>
            <a:r>
              <a:rPr lang="fr-FR" sz="1700" b="1" dirty="0">
                <a:solidFill>
                  <a:schemeClr val="accent1">
                    <a:lumMod val="75000"/>
                  </a:schemeClr>
                </a:solidFill>
              </a:rPr>
              <a:t>sur le Projet d’appui aux mesures du ressort de l’Etat du port</a:t>
            </a:r>
            <a:r>
              <a:rPr lang="fr-FR" sz="1700" dirty="0"/>
              <a:t> (GCP/GLO/1047/GER), le 27 mai 2022.</a:t>
            </a:r>
          </a:p>
          <a:p>
            <a:pPr lvl="0">
              <a:buFont typeface="Arial" charset="0"/>
              <a:buChar char="•"/>
            </a:pPr>
            <a:endParaRPr lang="fr-FR" sz="1800" dirty="0"/>
          </a:p>
          <a:p>
            <a:pPr lvl="0">
              <a:buFont typeface="Arial" charset="0"/>
              <a:buChar char="•"/>
            </a:pPr>
            <a:endParaRPr lang="fr-FR" sz="1800" dirty="0"/>
          </a:p>
          <a:p>
            <a:pPr marL="0" indent="0">
              <a:buNone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1258" y="711718"/>
            <a:ext cx="10860741" cy="43336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3" y="322730"/>
            <a:ext cx="1024858" cy="12420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24943" y="722451"/>
            <a:ext cx="57394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III- Gouvernance du Secteur ( suite) </a:t>
            </a:r>
            <a:endParaRPr lang="fr-F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USAID - Première Urgence Internationale"/>
          <p:cNvSpPr>
            <a:spLocks noChangeAspect="1" noChangeArrowheads="1"/>
          </p:cNvSpPr>
          <p:nvPr/>
        </p:nvSpPr>
        <p:spPr bwMode="auto">
          <a:xfrm>
            <a:off x="155575" y="-928688"/>
            <a:ext cx="2352675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USAID - Première Urgence Internationale"/>
          <p:cNvSpPr>
            <a:spLocks noChangeAspect="1" noChangeArrowheads="1"/>
          </p:cNvSpPr>
          <p:nvPr/>
        </p:nvSpPr>
        <p:spPr bwMode="auto">
          <a:xfrm>
            <a:off x="307975" y="-776288"/>
            <a:ext cx="2352675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11" descr="MADAGASCAR NATIONAL PARKS - E-FIM"/>
          <p:cNvSpPr>
            <a:spLocks noChangeAspect="1" noChangeArrowheads="1"/>
          </p:cNvSpPr>
          <p:nvPr/>
        </p:nvSpPr>
        <p:spPr bwMode="auto">
          <a:xfrm>
            <a:off x="155575" y="-876300"/>
            <a:ext cx="22955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11829597" y="6506663"/>
            <a:ext cx="362403" cy="351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11814038" y="6506663"/>
            <a:ext cx="50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11</a:t>
            </a: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984" y="1290531"/>
            <a:ext cx="3786517" cy="530996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7" y="4952383"/>
            <a:ext cx="2007711" cy="162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911" y="4955780"/>
            <a:ext cx="1415246" cy="161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18"/>
          <a:stretch/>
        </p:blipFill>
        <p:spPr bwMode="auto">
          <a:xfrm>
            <a:off x="4164272" y="4979008"/>
            <a:ext cx="2723416" cy="159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94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259191" y="1717879"/>
            <a:ext cx="10313684" cy="2048638"/>
          </a:xfrm>
          <a:prstGeom prst="rect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313621" y="1836903"/>
            <a:ext cx="9338053" cy="1907844"/>
          </a:xfrm>
        </p:spPr>
        <p:txBody>
          <a:bodyPr>
            <a:normAutofit fontScale="92500" lnSpcReduction="20000"/>
          </a:bodyPr>
          <a:lstStyle/>
          <a:p>
            <a:r>
              <a:rPr lang="fr-FR" sz="2200" dirty="0"/>
              <a:t>Mise en place des </a:t>
            </a:r>
            <a:r>
              <a:rPr lang="fr-FR" sz="2200" b="1" dirty="0">
                <a:solidFill>
                  <a:schemeClr val="accent6">
                    <a:lumMod val="50000"/>
                  </a:schemeClr>
                </a:solidFill>
              </a:rPr>
              <a:t>Comités consultatifs </a:t>
            </a:r>
            <a:r>
              <a:rPr lang="fr-FR" sz="2200" dirty="0"/>
              <a:t>au sein du Ministère; </a:t>
            </a:r>
          </a:p>
          <a:p>
            <a:r>
              <a:rPr lang="fr-FR" sz="2200" dirty="0"/>
              <a:t>Création du 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Cluster Economie Bleue;</a:t>
            </a:r>
          </a:p>
          <a:p>
            <a:r>
              <a:rPr lang="fr-FR" sz="2200" dirty="0"/>
              <a:t>Finalisation du document stratégique pour le </a:t>
            </a:r>
            <a:r>
              <a:rPr lang="fr-FR" sz="2200" b="1" dirty="0">
                <a:solidFill>
                  <a:schemeClr val="accent1"/>
                </a:solidFill>
              </a:rPr>
              <a:t>développement de l’Economie Bleue </a:t>
            </a:r>
            <a:r>
              <a:rPr lang="fr-FR" sz="2200" dirty="0"/>
              <a:t>: secteur  pêche et aquaculture;</a:t>
            </a:r>
          </a:p>
          <a:p>
            <a:r>
              <a:rPr lang="fr-FR" sz="2200" dirty="0"/>
              <a:t>Mise à jour en cours de la </a:t>
            </a:r>
            <a:r>
              <a:rPr lang="fr-FR" sz="2200" b="1" dirty="0">
                <a:solidFill>
                  <a:srgbClr val="7030A0"/>
                </a:solidFill>
              </a:rPr>
              <a:t>Stratégie Nationale pour le développement de l’Economie Bleue à Madagascar </a:t>
            </a:r>
            <a:r>
              <a:rPr lang="fr-F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ou la </a:t>
            </a:r>
            <a:r>
              <a:rPr lang="fr-FR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SNEB</a:t>
            </a:r>
            <a:r>
              <a:rPr lang="fr-F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fr-FR" sz="2200" b="1" dirty="0">
              <a:solidFill>
                <a:srgbClr val="C00000"/>
              </a:solidFill>
            </a:endParaRPr>
          </a:p>
          <a:p>
            <a:endParaRPr lang="fr-FR" sz="1800" dirty="0"/>
          </a:p>
          <a:p>
            <a:endParaRPr lang="fr-FR" sz="1800" dirty="0"/>
          </a:p>
          <a:p>
            <a:pPr marL="0" lvl="0" indent="0">
              <a:buNone/>
            </a:pPr>
            <a:endParaRPr lang="fr-FR" sz="1800" dirty="0"/>
          </a:p>
          <a:p>
            <a:pPr marL="0" lvl="0" indent="0">
              <a:buNone/>
            </a:pPr>
            <a:endParaRPr lang="fr-FR" sz="1800" dirty="0"/>
          </a:p>
          <a:p>
            <a:pPr marL="0" lvl="0" indent="0">
              <a:buNone/>
            </a:pPr>
            <a:endParaRPr lang="fr-FR" sz="1800" dirty="0"/>
          </a:p>
          <a:p>
            <a:pPr marL="0" indent="0">
              <a:buNone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1258" y="711718"/>
            <a:ext cx="10860741" cy="4416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3" y="322730"/>
            <a:ext cx="1024858" cy="12420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26872" y="722451"/>
            <a:ext cx="78703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III- Gouvernance du Secteur (Suite) </a:t>
            </a:r>
            <a:endParaRPr lang="fr-F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8" b="13170"/>
          <a:stretch/>
        </p:blipFill>
        <p:spPr>
          <a:xfrm>
            <a:off x="1259191" y="4274276"/>
            <a:ext cx="3468531" cy="179232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2"/>
          <a:stretch/>
        </p:blipFill>
        <p:spPr>
          <a:xfrm>
            <a:off x="4800172" y="4279236"/>
            <a:ext cx="3530797" cy="17873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829597" y="6506663"/>
            <a:ext cx="362403" cy="351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1814038" y="6506663"/>
            <a:ext cx="50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12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545" y="4289868"/>
            <a:ext cx="3182964" cy="176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41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35932" y="1752063"/>
            <a:ext cx="5438779" cy="4741428"/>
          </a:xfrm>
          <a:prstGeom prst="rect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323021" y="2373086"/>
            <a:ext cx="5460015" cy="3651308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fr-FR" sz="2400" dirty="0"/>
              <a:t>Sur l’intégration de la dimension environnementale au niveau du secteur :</a:t>
            </a:r>
          </a:p>
          <a:p>
            <a:pPr marL="0" lvl="0" indent="0">
              <a:buNone/>
            </a:pPr>
            <a:endParaRPr lang="fr-FR" sz="2400" dirty="0"/>
          </a:p>
          <a:p>
            <a:r>
              <a:rPr lang="fr-FR" sz="2400" b="1" i="1" dirty="0">
                <a:solidFill>
                  <a:schemeClr val="accent6">
                    <a:lumMod val="75000"/>
                  </a:schemeClr>
                </a:solidFill>
              </a:rPr>
              <a:t>Restauration et Reboisement de mangroves; </a:t>
            </a:r>
          </a:p>
          <a:p>
            <a:pPr marL="0" indent="0">
              <a:buNone/>
            </a:pPr>
            <a:endParaRPr lang="fr-FR" sz="2400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2400" b="1" i="1" dirty="0">
                <a:solidFill>
                  <a:schemeClr val="accent5">
                    <a:lumMod val="75000"/>
                  </a:schemeClr>
                </a:solidFill>
              </a:rPr>
              <a:t> Mise en place des récifs artificiels et</a:t>
            </a:r>
          </a:p>
          <a:p>
            <a:pPr marL="0" indent="0">
              <a:buNone/>
            </a:pPr>
            <a:endParaRPr lang="fr-FR" sz="2400" b="1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400" b="1" i="1" dirty="0">
                <a:solidFill>
                  <a:srgbClr val="7030A0"/>
                </a:solidFill>
              </a:rPr>
              <a:t>Accompagnent du Secteur Privé pour se conformer au processus EIE/PREE.</a:t>
            </a:r>
            <a:endParaRPr lang="fr-FR" sz="2400" i="1" dirty="0"/>
          </a:p>
          <a:p>
            <a:pPr marL="0" lvl="0" indent="0">
              <a:buNone/>
            </a:pPr>
            <a:endParaRPr lang="fr-FR" sz="1800" dirty="0"/>
          </a:p>
          <a:p>
            <a:pPr marL="0" lvl="0" indent="0">
              <a:buNone/>
            </a:pPr>
            <a:endParaRPr lang="fr-FR" sz="1800" dirty="0"/>
          </a:p>
          <a:p>
            <a:pPr marL="0" lvl="0" indent="0">
              <a:buNone/>
            </a:pPr>
            <a:endParaRPr lang="fr-FR" sz="1800" dirty="0"/>
          </a:p>
          <a:p>
            <a:pPr marL="0" indent="0">
              <a:buNone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1258" y="711718"/>
            <a:ext cx="10860741" cy="4416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3" y="322730"/>
            <a:ext cx="1024858" cy="12420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26872" y="722451"/>
            <a:ext cx="78703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III- Gouvernance du Secteur (Suite) </a:t>
            </a:r>
            <a:endParaRPr lang="fr-F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0" b="20707"/>
          <a:stretch/>
        </p:blipFill>
        <p:spPr bwMode="auto">
          <a:xfrm>
            <a:off x="5918885" y="1758264"/>
            <a:ext cx="2901615" cy="1121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350" y="1770324"/>
            <a:ext cx="1698740" cy="113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80"/>
          <a:stretch/>
        </p:blipFill>
        <p:spPr bwMode="auto">
          <a:xfrm>
            <a:off x="10700656" y="1780957"/>
            <a:ext cx="1049586" cy="111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D:\DCSI MPEB\PHOTOS REALISAT° MPEB 2022\Photo réalisat° SIDE_PREE_MPE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718" y="4878163"/>
            <a:ext cx="2813890" cy="166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1829597" y="6506663"/>
            <a:ext cx="362403" cy="351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11814038" y="6506663"/>
            <a:ext cx="50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13</a:t>
            </a:r>
          </a:p>
        </p:txBody>
      </p:sp>
      <p:pic>
        <p:nvPicPr>
          <p:cNvPr id="3" name="Picture 2" descr="F:\asa DCSI\POWER POINTE\FB_IMG_1656940591304102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2"/>
          <a:stretch/>
        </p:blipFill>
        <p:spPr bwMode="auto">
          <a:xfrm>
            <a:off x="5916031" y="2969745"/>
            <a:ext cx="2901615" cy="181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971" y="2957308"/>
            <a:ext cx="2824270" cy="18041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EB21FC-A1FF-98C5-DDFB-59BC6C3721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20" y="4878163"/>
            <a:ext cx="2898509" cy="167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1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-735031" y="2152025"/>
            <a:ext cx="7340449" cy="172626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fr-FR" sz="8800" b="1" dirty="0" err="1">
                <a:solidFill>
                  <a:schemeClr val="bg1"/>
                </a:solidFill>
              </a:rPr>
              <a:t>Mahavelo</a:t>
            </a:r>
            <a:r>
              <a:rPr lang="fr-FR" sz="8800" b="1" dirty="0">
                <a:solidFill>
                  <a:schemeClr val="bg1"/>
                </a:solidFill>
              </a:rPr>
              <a:t>!!!</a:t>
            </a:r>
          </a:p>
          <a:p>
            <a:endParaRPr lang="fr-FR" sz="1600" dirty="0"/>
          </a:p>
          <a:p>
            <a:endParaRPr lang="fr-FR" sz="1600" dirty="0"/>
          </a:p>
          <a:p>
            <a:pPr marL="0" lvl="0" indent="0">
              <a:buNone/>
            </a:pPr>
            <a:endParaRPr lang="fr-FR" sz="1600" dirty="0"/>
          </a:p>
          <a:p>
            <a:pPr marL="0" lvl="0" indent="0">
              <a:buNone/>
            </a:pPr>
            <a:endParaRPr lang="fr-FR" sz="1600" dirty="0"/>
          </a:p>
          <a:p>
            <a:pPr marL="0" lvl="0" indent="0">
              <a:buNone/>
            </a:pPr>
            <a:endParaRPr lang="fr-FR" sz="1600" dirty="0"/>
          </a:p>
          <a:p>
            <a:pPr marL="0" indent="0">
              <a:buNone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3" y="322730"/>
            <a:ext cx="1024858" cy="1242030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4824788" y="6270561"/>
            <a:ext cx="7088918" cy="796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fr-FR" b="1" dirty="0">
                <a:solidFill>
                  <a:srgbClr val="F58529"/>
                </a:solidFill>
              </a:rPr>
              <a:t>Ensemble, on ira loin!</a:t>
            </a:r>
          </a:p>
          <a:p>
            <a:endParaRPr lang="fr-FR" sz="1800" dirty="0"/>
          </a:p>
          <a:p>
            <a:endParaRPr lang="fr-FR" sz="1800" dirty="0"/>
          </a:p>
          <a:p>
            <a:pPr marL="0" indent="0">
              <a:buFont typeface="Arial" panose="020B0604020202020204" pitchFamily="34" charset="0"/>
              <a:buNone/>
            </a:pPr>
            <a:endParaRPr lang="fr-FR" sz="1800" dirty="0"/>
          </a:p>
          <a:p>
            <a:pPr marL="0" indent="0">
              <a:buFont typeface="Arial" panose="020B0604020202020204" pitchFamily="34" charset="0"/>
              <a:buNone/>
            </a:pPr>
            <a:endParaRPr lang="fr-FR" sz="1800" dirty="0"/>
          </a:p>
          <a:p>
            <a:pPr marL="0" indent="0">
              <a:buFont typeface="Arial" panose="020B0604020202020204" pitchFamily="34" charset="0"/>
              <a:buNone/>
            </a:pPr>
            <a:endParaRPr lang="fr-FR" sz="1800" dirty="0"/>
          </a:p>
          <a:p>
            <a:pPr marL="0" indent="0">
              <a:buFont typeface="Arial" panose="020B0604020202020204" pitchFamily="34" charset="0"/>
              <a:buNone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63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829597" y="6506663"/>
            <a:ext cx="362403" cy="351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85056" y="957943"/>
            <a:ext cx="11571515" cy="9470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409"/>
            <a:ext cx="12192000" cy="3800477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869043" y="1053873"/>
            <a:ext cx="10318750" cy="741362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fr-FR" sz="1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“Secteur Pêche et Aquaculture pilier de l’Emergence économique de Madagascar d’ici 2030 à travers Ie développement de l’Economie Bleue et I’améIioration de la gouvernance”.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23" y="3058560"/>
            <a:ext cx="1921905" cy="2230211"/>
          </a:xfrm>
          <a:prstGeom prst="rect">
            <a:avLst/>
          </a:prstGeom>
        </p:spPr>
      </p:pic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126795"/>
              </p:ext>
            </p:extLst>
          </p:nvPr>
        </p:nvGraphicFramePr>
        <p:xfrm>
          <a:off x="514350" y="2994212"/>
          <a:ext cx="4378663" cy="2285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8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5598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2400" dirty="0"/>
                        <a:t>Pêche</a:t>
                      </a:r>
                      <a:r>
                        <a:rPr lang="fr-FR" sz="2400" baseline="0" dirty="0"/>
                        <a:t> continentale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fr-FR" sz="2400" baseline="0" dirty="0"/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2400" baseline="0" dirty="0"/>
                        <a:t>Pêche maritime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fr-FR" sz="2400" baseline="0" dirty="0"/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2400" baseline="0" dirty="0"/>
                        <a:t>Gouvernance du secteur</a:t>
                      </a:r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573741" y="2411889"/>
            <a:ext cx="43192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Plan de présentation :</a:t>
            </a:r>
          </a:p>
          <a:p>
            <a:endParaRPr lang="fr-FR" dirty="0">
              <a:solidFill>
                <a:schemeClr val="accent1"/>
              </a:solidFill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720966"/>
              </p:ext>
            </p:extLst>
          </p:nvPr>
        </p:nvGraphicFramePr>
        <p:xfrm>
          <a:off x="203413" y="2994212"/>
          <a:ext cx="208280" cy="2285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559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1829597" y="957943"/>
            <a:ext cx="152400" cy="9470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1814038" y="6506663"/>
            <a:ext cx="50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72455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95" y="1963469"/>
            <a:ext cx="6399920" cy="4506546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331258" y="711718"/>
            <a:ext cx="10860741" cy="433365"/>
          </a:xfrm>
          <a:prstGeom prst="rect">
            <a:avLst/>
          </a:prstGeom>
          <a:solidFill>
            <a:srgbClr val="F585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09240" y="711718"/>
            <a:ext cx="5968476" cy="433365"/>
          </a:xfrm>
        </p:spPr>
        <p:txBody>
          <a:bodyPr>
            <a:normAutofit/>
          </a:bodyPr>
          <a:lstStyle/>
          <a:p>
            <a:r>
              <a:rPr lang="fr-F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5 AXES STRATÉGIQUES DU  MINISTERE</a:t>
            </a:r>
          </a:p>
        </p:txBody>
      </p:sp>
      <p:sp>
        <p:nvSpPr>
          <p:cNvPr id="4" name="Espace réservé du contenu 3"/>
          <p:cNvSpPr txBox="1">
            <a:spLocks noGrp="1"/>
          </p:cNvSpPr>
          <p:nvPr>
            <p:ph idx="1"/>
          </p:nvPr>
        </p:nvSpPr>
        <p:spPr>
          <a:xfrm>
            <a:off x="277153" y="2053757"/>
            <a:ext cx="6465237" cy="4819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A1 : Amélioration de la </a:t>
            </a:r>
            <a:r>
              <a:rPr lang="fr-FR" sz="18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Gouvernance du Secteur </a:t>
            </a:r>
            <a:r>
              <a:rPr lang="fr-FR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;</a:t>
            </a:r>
          </a:p>
          <a:p>
            <a:pPr marL="0" indent="0">
              <a:spcAft>
                <a:spcPts val="600"/>
              </a:spcAft>
              <a:buNone/>
            </a:pPr>
            <a:endParaRPr lang="fr-FR" sz="1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A2 : Lutte contre </a:t>
            </a:r>
            <a:r>
              <a:rPr lang="fr-FR" sz="1800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 Pêche INN </a:t>
            </a:r>
            <a:r>
              <a:rPr lang="fr-FR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;</a:t>
            </a:r>
          </a:p>
          <a:p>
            <a:pPr marL="0" indent="0">
              <a:spcAft>
                <a:spcPts val="600"/>
              </a:spcAft>
              <a:buNone/>
            </a:pPr>
            <a:endParaRPr lang="fr-FR" sz="1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A3 : Amélioration des </a:t>
            </a:r>
            <a:r>
              <a:rPr lang="fr-FR" sz="18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Accords de Pêche </a:t>
            </a:r>
            <a:r>
              <a:rPr lang="fr-FR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;</a:t>
            </a:r>
          </a:p>
          <a:p>
            <a:pPr marL="0" indent="0">
              <a:spcAft>
                <a:spcPts val="600"/>
              </a:spcAft>
              <a:buNone/>
            </a:pPr>
            <a:endParaRPr lang="fr-FR" sz="1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A4 : Développement de </a:t>
            </a:r>
            <a:r>
              <a:rPr lang="fr-FR" sz="1800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l'Economie Bleue </a:t>
            </a:r>
            <a:r>
              <a:rPr lang="fr-FR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;</a:t>
            </a:r>
          </a:p>
          <a:p>
            <a:pPr marL="0" indent="0">
              <a:spcAft>
                <a:spcPts val="600"/>
              </a:spcAft>
              <a:buNone/>
            </a:pPr>
            <a:endParaRPr lang="fr-FR" sz="1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A5 : Amélioration des </a:t>
            </a:r>
            <a:r>
              <a:rPr lang="fr-FR" sz="18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chaines de valeur </a:t>
            </a:r>
            <a:r>
              <a:rPr lang="fr-FR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pour chacune des filières porteuses.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3" y="322730"/>
            <a:ext cx="1024858" cy="12420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ED00A6-D7C9-48AF-B68E-A4FD99AAD59D}"/>
              </a:ext>
            </a:extLst>
          </p:cNvPr>
          <p:cNvSpPr/>
          <p:nvPr/>
        </p:nvSpPr>
        <p:spPr>
          <a:xfrm>
            <a:off x="6928163" y="5128924"/>
            <a:ext cx="2519161" cy="1341091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163" y="3560833"/>
            <a:ext cx="2519161" cy="127583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8163" y="1960285"/>
            <a:ext cx="2519161" cy="120817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3881" y="1987151"/>
            <a:ext cx="2432815" cy="120860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3882" y="3574482"/>
            <a:ext cx="2432814" cy="127583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FF2E50-E962-4580-A25E-A1542E1446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3881" y="5136545"/>
            <a:ext cx="2432815" cy="1341091"/>
          </a:xfrm>
          <a:prstGeom prst="rect">
            <a:avLst/>
          </a:prstGeom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11829597" y="6506663"/>
            <a:ext cx="362403" cy="351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11814038" y="6506663"/>
            <a:ext cx="50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97591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60650" y="1640102"/>
            <a:ext cx="5390715" cy="3389098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331258" y="711718"/>
            <a:ext cx="10860741" cy="433365"/>
          </a:xfrm>
          <a:prstGeom prst="rect">
            <a:avLst/>
          </a:prstGeom>
          <a:solidFill>
            <a:srgbClr val="F585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09240" y="711718"/>
            <a:ext cx="5968476" cy="433365"/>
          </a:xfrm>
        </p:spPr>
        <p:txBody>
          <a:bodyPr>
            <a:normAutofit/>
          </a:bodyPr>
          <a:lstStyle/>
          <a:p>
            <a:r>
              <a:rPr lang="fr-F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CONTEXTE ACTUEL</a:t>
            </a:r>
          </a:p>
        </p:txBody>
      </p:sp>
      <p:sp>
        <p:nvSpPr>
          <p:cNvPr id="4" name="Espace réservé du contenu 3"/>
          <p:cNvSpPr txBox="1">
            <a:spLocks noGrp="1"/>
          </p:cNvSpPr>
          <p:nvPr>
            <p:ph idx="1"/>
          </p:nvPr>
        </p:nvSpPr>
        <p:spPr>
          <a:xfrm>
            <a:off x="350890" y="1604170"/>
            <a:ext cx="514153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8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Démographie galopante ;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800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Insécurité alimentaire ;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8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Surpêche ;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 Pêche INN;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800" b="1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Destruction progressive des habitats;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     </a:t>
            </a:r>
            <a:r>
              <a:rPr lang="fr-FR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(Récifs coralliens, phanérogames et mangroves)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800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Changement climatique ;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8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Crises socio-politico-économiques mondiales </a:t>
            </a:r>
            <a:r>
              <a:rPr lang="fr-FR" sz="1800" dirty="0">
                <a:latin typeface="Helvetica" panose="020B0604020202020204" pitchFamily="34" charset="0"/>
                <a:cs typeface="Helvetica" panose="020B0604020202020204" pitchFamily="34" charset="0"/>
              </a:rPr>
              <a:t>(guerre en Ukraine, etc...)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OPPORTUNITÉ : ECONOMIE BLEUE</a:t>
            </a:r>
            <a:endParaRPr lang="fr-FR" sz="1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3" y="322730"/>
            <a:ext cx="1024858" cy="124203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718" y="1696183"/>
            <a:ext cx="3090672" cy="13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742" y="1685550"/>
            <a:ext cx="2759528" cy="137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309" y="3202503"/>
            <a:ext cx="3090672" cy="164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109" y="3226416"/>
            <a:ext cx="2760773" cy="162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37" y="5150264"/>
            <a:ext cx="3402390" cy="153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519" y="5182417"/>
            <a:ext cx="2207657" cy="153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583" y="5161151"/>
            <a:ext cx="2709581" cy="153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440" y="5225455"/>
            <a:ext cx="2736597" cy="150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1829597" y="6506663"/>
            <a:ext cx="362403" cy="351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1814038" y="6506663"/>
            <a:ext cx="50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09544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0651" y="1640102"/>
            <a:ext cx="5231774" cy="3262568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1258" y="711718"/>
            <a:ext cx="10860741" cy="43336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8845" y="732262"/>
            <a:ext cx="10515600" cy="965916"/>
          </a:xfrm>
        </p:spPr>
        <p:txBody>
          <a:bodyPr>
            <a:normAutofit fontScale="90000"/>
          </a:bodyPr>
          <a:lstStyle/>
          <a:p>
            <a:pPr lvl="0" algn="ctr"/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I- Pêche Continentale </a:t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2893" y="1776337"/>
            <a:ext cx="5150476" cy="3742720"/>
          </a:xfrm>
        </p:spPr>
        <p:txBody>
          <a:bodyPr>
            <a:normAutofit/>
          </a:bodyPr>
          <a:lstStyle/>
          <a:p>
            <a:pPr lvl="0" algn="just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Mise en place </a:t>
            </a:r>
            <a:r>
              <a:rPr lang="fr-FR" sz="1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10 ZEP (PIP du MPEB) dans 10 Régions; </a:t>
            </a:r>
          </a:p>
          <a:p>
            <a:pPr lvl="0" algn="just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Développement de </a:t>
            </a:r>
            <a:r>
              <a:rPr lang="fr-FR" sz="18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rizipisciculture;</a:t>
            </a:r>
          </a:p>
          <a:p>
            <a:pPr lvl="0" algn="just"/>
            <a:r>
              <a:rPr lang="fr-FR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Empoissonnement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(pour les écosystèmes ayant des sources d’eau mais qui sont en manque de poisson);</a:t>
            </a:r>
          </a:p>
          <a:p>
            <a:pPr lvl="0" algn="just"/>
            <a:r>
              <a:rPr lang="fr-FR" sz="18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Rempoissonnement 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au niveau des plans d’eaux existants;</a:t>
            </a:r>
          </a:p>
          <a:p>
            <a:pPr lvl="0" algn="just"/>
            <a:r>
              <a:rPr lang="fr-FR" sz="18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Spiruliculture</a:t>
            </a:r>
            <a:r>
              <a:rPr lang="fr-FR" sz="18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en partenariat avec le secteur privé, facilitation par l’Etat.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3" y="322730"/>
            <a:ext cx="1024858" cy="1242030"/>
          </a:xfrm>
          <a:prstGeom prst="rect">
            <a:avLst/>
          </a:prstGeom>
        </p:spPr>
      </p:pic>
      <p:pic>
        <p:nvPicPr>
          <p:cNvPr id="6" name="Espace réservé du contenu 6">
            <a:extLst>
              <a:ext uri="{FF2B5EF4-FFF2-40B4-BE49-F238E27FC236}">
                <a16:creationId xmlns:a16="http://schemas.microsoft.com/office/drawing/2014/main" id="{8E920F0B-4AD9-47FE-9BF9-505797929CA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8369" t="4422" r="5218" b="15986"/>
          <a:stretch>
            <a:fillRect/>
          </a:stretch>
        </p:blipFill>
        <p:spPr>
          <a:xfrm>
            <a:off x="5660571" y="1640102"/>
            <a:ext cx="6153467" cy="326256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9298" y="5117645"/>
            <a:ext cx="2137988" cy="15953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D43C6FF-3362-4384-B62C-0AC6AF7F6B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12651"/>
          <a:stretch/>
        </p:blipFill>
        <p:spPr>
          <a:xfrm>
            <a:off x="9624851" y="5095873"/>
            <a:ext cx="2189188" cy="1589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08B8A5-C124-4CF2-B971-EAA522D44B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7562" t="27209" r="5224"/>
          <a:stretch/>
        </p:blipFill>
        <p:spPr>
          <a:xfrm>
            <a:off x="7274204" y="5074103"/>
            <a:ext cx="2275114" cy="163361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" y="5063217"/>
            <a:ext cx="2492828" cy="164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774" y="5070346"/>
            <a:ext cx="2213324" cy="165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1829597" y="6506663"/>
            <a:ext cx="362403" cy="351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11814038" y="6506663"/>
            <a:ext cx="50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4986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0649" y="1640101"/>
            <a:ext cx="6238957" cy="4713145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1308845" y="732262"/>
            <a:ext cx="10515600" cy="965916"/>
          </a:xfrm>
        </p:spPr>
        <p:txBody>
          <a:bodyPr>
            <a:normAutofit fontScale="90000"/>
          </a:bodyPr>
          <a:lstStyle/>
          <a:p>
            <a:pPr lvl="0" algn="ctr"/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Pêche Continentale </a:t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0128" y="1813461"/>
            <a:ext cx="6171558" cy="4802335"/>
          </a:xfrm>
        </p:spPr>
        <p:txBody>
          <a:bodyPr>
            <a:normAutofit/>
          </a:bodyPr>
          <a:lstStyle/>
          <a:p>
            <a:pPr lvl="0" algn="just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Approche 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Coopératives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5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en vie associative et sur les techniques commerciales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facilitation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à l’acquisition des </a:t>
            </a:r>
            <a:r>
              <a:rPr lang="fr-FR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permis de collecte 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des produits, </a:t>
            </a:r>
            <a:r>
              <a:rPr lang="fr-FR" sz="15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appuis à la commercialisation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lvl="0" algn="just"/>
            <a:r>
              <a:rPr lang="fr-FR" sz="2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Politique d’encouragement 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(Délivrance des certificats et des attestations de reconnaissances, etc.);</a:t>
            </a:r>
          </a:p>
          <a:p>
            <a:pPr marL="0" lvl="0" indent="0" algn="just">
              <a:buNone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Amélioration des </a:t>
            </a:r>
            <a:r>
              <a:rPr lang="fr-FR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accès aux intrants 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(alevins de bonne qualité, géniteurs, aliments, produits accessoires, …);</a:t>
            </a:r>
          </a:p>
          <a:p>
            <a:pPr marL="0" lvl="0" indent="0" algn="just">
              <a:buNone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Promotion de </a:t>
            </a:r>
            <a:r>
              <a:rPr lang="fr-FR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l’Education </a:t>
            </a:r>
            <a:r>
              <a:rPr lang="fr-FR" sz="2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</a:t>
            </a:r>
            <a:r>
              <a:rPr lang="fr-FR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2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</a:t>
            </a:r>
            <a:r>
              <a:rPr lang="fr-FR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chez les pisciculteurs;</a:t>
            </a:r>
          </a:p>
          <a:p>
            <a:pPr marL="0" lvl="0" indent="0" algn="just">
              <a:buNone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Changement de </a:t>
            </a:r>
            <a:r>
              <a:rPr lang="fr-FR" sz="1500" b="1" dirty="0">
                <a:latin typeface="Arial" panose="020B0604020202020204" pitchFamily="34" charset="0"/>
                <a:cs typeface="Arial" panose="020B0604020202020204" pitchFamily="34" charset="0"/>
              </a:rPr>
              <a:t>l’</a:t>
            </a:r>
            <a:r>
              <a:rPr lang="fr-FR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habitude alimentaire</a:t>
            </a: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(produits halieutiques et leurs dérivés 7 à 10 fois plus riches en protéines).</a:t>
            </a:r>
          </a:p>
          <a:p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1258" y="711718"/>
            <a:ext cx="10860741" cy="43336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3" y="322730"/>
            <a:ext cx="1024858" cy="124203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8" y="1654654"/>
            <a:ext cx="2787289" cy="158217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6729" y="1654652"/>
            <a:ext cx="2618136" cy="158217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627" y="3483429"/>
            <a:ext cx="5477237" cy="2858931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1461245" y="713209"/>
            <a:ext cx="10515600" cy="965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I- Pêche Continentale (Suite) </a:t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11829597" y="6506663"/>
            <a:ext cx="362403" cy="351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11814038" y="6506663"/>
            <a:ext cx="50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8137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60651" y="1640102"/>
            <a:ext cx="4913462" cy="1908641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1308845" y="732262"/>
            <a:ext cx="10515600" cy="965916"/>
          </a:xfrm>
        </p:spPr>
        <p:txBody>
          <a:bodyPr>
            <a:normAutofit fontScale="90000"/>
          </a:bodyPr>
          <a:lstStyle/>
          <a:p>
            <a:pPr lvl="0" algn="ctr"/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Pêche Continentale </a:t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215154" y="1862586"/>
            <a:ext cx="4835817" cy="1903194"/>
          </a:xfrm>
        </p:spPr>
        <p:txBody>
          <a:bodyPr>
            <a:normAutofit/>
          </a:bodyPr>
          <a:lstStyle/>
          <a:p>
            <a:pPr lvl="0"/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Application de l’Approche </a:t>
            </a:r>
            <a:r>
              <a:rPr lang="fr-FR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Chaîne de valeur;</a:t>
            </a:r>
            <a:endParaRPr lang="fr-FR" sz="17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fr-F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Amélioration de la </a:t>
            </a:r>
            <a:r>
              <a:rPr lang="fr-FR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surveillance des pêches 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pendant la fermeture des lacs durant la saison des pluies </a:t>
            </a:r>
            <a:r>
              <a:rPr lang="fr-FR" sz="1700" i="1" dirty="0">
                <a:latin typeface="Arial" panose="020B0604020202020204" pitchFamily="34" charset="0"/>
                <a:cs typeface="Arial" panose="020B0604020202020204" pitchFamily="34" charset="0"/>
              </a:rPr>
              <a:t>(Septembre au Février).</a:t>
            </a:r>
          </a:p>
        </p:txBody>
      </p:sp>
      <p:sp>
        <p:nvSpPr>
          <p:cNvPr id="6" name="Rectangle 5"/>
          <p:cNvSpPr/>
          <p:nvPr/>
        </p:nvSpPr>
        <p:spPr>
          <a:xfrm>
            <a:off x="1331258" y="711718"/>
            <a:ext cx="10860741" cy="43336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3" y="322730"/>
            <a:ext cx="1024858" cy="124203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543" y="1640102"/>
            <a:ext cx="2681368" cy="18573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863" y="1640102"/>
            <a:ext cx="3106481" cy="185735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893" y="3905256"/>
            <a:ext cx="2104334" cy="278927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9816" y="3934886"/>
            <a:ext cx="2143411" cy="27621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t="6127" b="8532"/>
          <a:stretch/>
        </p:blipFill>
        <p:spPr>
          <a:xfrm>
            <a:off x="5780543" y="3943356"/>
            <a:ext cx="5957801" cy="2786062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1461245" y="713208"/>
            <a:ext cx="10515600" cy="965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I- Pêche Continentale (Suite) </a:t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11829597" y="6506663"/>
            <a:ext cx="362403" cy="351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11814038" y="6506663"/>
            <a:ext cx="50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41691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0650" y="1654294"/>
            <a:ext cx="5617635" cy="4996875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fr-FR" sz="2400" dirty="0"/>
            </a:b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260649" y="1660475"/>
            <a:ext cx="5617635" cy="5197525"/>
          </a:xfrm>
        </p:spPr>
        <p:txBody>
          <a:bodyPr>
            <a:normAutofit/>
          </a:bodyPr>
          <a:lstStyle/>
          <a:p>
            <a:pPr lvl="0" algn="just">
              <a:lnSpc>
                <a:spcPct val="120000"/>
              </a:lnSpc>
            </a:pPr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Promotion de </a:t>
            </a:r>
            <a:r>
              <a:rPr lang="fr-FR" sz="18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l’algoculture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, de </a:t>
            </a:r>
            <a:r>
              <a:rPr lang="fr-FR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l’holothuriculture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, de </a:t>
            </a:r>
            <a:r>
              <a:rPr lang="fr-FR" sz="18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crabiculture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et de la </a:t>
            </a:r>
            <a:r>
              <a:rPr lang="fr-FR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spiruliculture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sécurité alimentaire, création d’emplois et réduction de la pauvreté); </a:t>
            </a:r>
          </a:p>
          <a:p>
            <a:pPr lvl="0" algn="just">
              <a:lnSpc>
                <a:spcPct val="120000"/>
              </a:lnSpc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Amélioration des surveillances des pêches pour </a:t>
            </a:r>
            <a:r>
              <a:rPr lang="fr-FR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éradiquer la </a:t>
            </a:r>
            <a:r>
              <a:rPr lang="fr-FR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Pêche INN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à travers  (SADC/MCS, ECOFISH, SWIOFish2, DON JAPONAIS, FAO/AMREP); </a:t>
            </a:r>
          </a:p>
          <a:p>
            <a:pPr lvl="0" algn="just">
              <a:lnSpc>
                <a:spcPct val="120000"/>
              </a:lnSpc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Acquisition et déploiement des </a:t>
            </a:r>
            <a:r>
              <a:rPr lang="fr-FR" sz="1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vedettes rapides 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1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drones de surveillance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Amélioration de la sécurité en mer des pêcheurs :</a:t>
            </a:r>
          </a:p>
          <a:p>
            <a:pPr marL="457200" lvl="1" indent="0" algn="just">
              <a:lnSpc>
                <a:spcPct val="120000"/>
              </a:lnSpc>
              <a:buNone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- Mise en place du </a:t>
            </a:r>
            <a:r>
              <a:rPr lang="fr-FR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 (Système d’Alerte Précoce) en zone maritime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(3000 villages des pêcheurs), </a:t>
            </a:r>
          </a:p>
          <a:p>
            <a:pPr marL="457200" lvl="1" indent="0" algn="just">
              <a:lnSpc>
                <a:spcPct val="120000"/>
              </a:lnSpc>
              <a:buNone/>
            </a:pPr>
            <a:r>
              <a:rPr lang="fr-FR" sz="16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Dotation de 35.000 kits de sécurité en mer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160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téléphones solaires et talkie-walkie.</a:t>
            </a:r>
          </a:p>
          <a:p>
            <a:pPr marL="0" indent="0">
              <a:buNone/>
            </a:pPr>
            <a:endParaRPr lang="fr-FR" sz="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1258" y="711718"/>
            <a:ext cx="10860741" cy="4333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3" y="322730"/>
            <a:ext cx="1024858" cy="12420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22481" y="722451"/>
            <a:ext cx="26645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II- Pêche Maritime 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537BB2-433A-432D-8CBF-4E5A58DF34C1}"/>
              </a:ext>
            </a:extLst>
          </p:cNvPr>
          <p:cNvSpPr/>
          <p:nvPr/>
        </p:nvSpPr>
        <p:spPr>
          <a:xfrm>
            <a:off x="6147744" y="4343580"/>
            <a:ext cx="2030743" cy="1260007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81" y="1690688"/>
            <a:ext cx="3500787" cy="494959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829597" y="6506663"/>
            <a:ext cx="362403" cy="351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11814038" y="6506663"/>
            <a:ext cx="50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07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11" y="1690688"/>
            <a:ext cx="1002008" cy="72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7745" y="2488129"/>
            <a:ext cx="2026164" cy="972242"/>
          </a:xfrm>
          <a:prstGeom prst="rect">
            <a:avLst/>
          </a:prstGeom>
        </p:spPr>
      </p:pic>
      <p:pic>
        <p:nvPicPr>
          <p:cNvPr id="18" name="Picture 2" descr="C:\Users\hp\Pictures\image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716" y="1701322"/>
            <a:ext cx="907193" cy="7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p\Pictures\index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3" t="48404" r="1453" b="-1"/>
          <a:stretch/>
        </p:blipFill>
        <p:spPr bwMode="auto">
          <a:xfrm>
            <a:off x="6111466" y="3519373"/>
            <a:ext cx="2080682" cy="75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834" y="5701947"/>
            <a:ext cx="766531" cy="80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hp\Pictures\AIG311675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912" y="4359128"/>
            <a:ext cx="522966" cy="52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D:\MIN MAHATANTE\DRONES\WhatsApp Image 2022-06-21 at 11.02.02.jpeg">
            <a:extLst>
              <a:ext uri="{FF2B5EF4-FFF2-40B4-BE49-F238E27FC236}">
                <a16:creationId xmlns:a16="http://schemas.microsoft.com/office/drawing/2014/main" id="{82196D71-2E79-EA2F-3957-B83F5A4F4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05" y="5711675"/>
            <a:ext cx="1241758" cy="79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92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60650" y="1654294"/>
            <a:ext cx="5617635" cy="4996875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fr-FR" sz="2400" dirty="0"/>
            </a:b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260650" y="2252207"/>
            <a:ext cx="5512653" cy="3929715"/>
          </a:xfrm>
        </p:spPr>
        <p:txBody>
          <a:bodyPr>
            <a:normAutofit/>
          </a:bodyPr>
          <a:lstStyle/>
          <a:p>
            <a:pPr lvl="0" algn="just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Mise en place des</a:t>
            </a:r>
            <a:r>
              <a:rPr lang="fr-FR" sz="18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Ecoles de Pêche (07);</a:t>
            </a:r>
          </a:p>
          <a:p>
            <a:pPr marL="0" lvl="0" indent="0" algn="just">
              <a:buNone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Construction de </a:t>
            </a:r>
            <a:r>
              <a:rPr lang="fr-FR" sz="1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Bureaux Administratifs (11) </a:t>
            </a:r>
            <a:r>
              <a:rPr lang="fr-FR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DRPEB (5) 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: DIANA, MELAKY, ANOSY, ANDROY et Atsimo Atsinanana, </a:t>
            </a:r>
            <a:r>
              <a:rPr lang="fr-FR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CirPEB (6)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 : Maroantsetra,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Ambanja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, Nosy Be, Maintirano,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Antsalova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Besalampy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0" lvl="0" indent="0" algn="just">
              <a:buNone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Mise en place des </a:t>
            </a:r>
            <a:r>
              <a:rPr lang="fr-FR" sz="18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Hangars de marché (23)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Unités de froid (32)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Unités de transformation des produits halieutiques (6),Complexes de Pêche (20) et Ecloseries… . </a:t>
            </a:r>
          </a:p>
          <a:p>
            <a:pPr marL="0" indent="0">
              <a:buNone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1258" y="711718"/>
            <a:ext cx="10860741" cy="4333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3" y="322730"/>
            <a:ext cx="1024858" cy="12420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AB1D85E-532A-4163-B3BD-D73F485687E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963626" y="1672616"/>
            <a:ext cx="3084677" cy="16437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99" y="1684250"/>
            <a:ext cx="2701110" cy="1642971"/>
          </a:xfrm>
          <a:prstGeom prst="rect">
            <a:avLst/>
          </a:prstGeom>
        </p:spPr>
      </p:pic>
      <p:pic>
        <p:nvPicPr>
          <p:cNvPr id="11" name="Espace réservé du contenu 3">
            <a:extLst>
              <a:ext uri="{FF2B5EF4-FFF2-40B4-BE49-F238E27FC236}">
                <a16:creationId xmlns:a16="http://schemas.microsoft.com/office/drawing/2014/main" id="{780DA5B3-C916-4EA4-9723-A1F952E692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20"/>
          <a:stretch/>
        </p:blipFill>
        <p:spPr>
          <a:xfrm>
            <a:off x="5952992" y="3422462"/>
            <a:ext cx="3084677" cy="1589206"/>
          </a:xfrm>
          <a:prstGeom prst="rect">
            <a:avLst/>
          </a:prstGeom>
        </p:spPr>
      </p:pic>
      <p:pic>
        <p:nvPicPr>
          <p:cNvPr id="12" name="Espace réservé du contenu 5">
            <a:extLst>
              <a:ext uri="{FF2B5EF4-FFF2-40B4-BE49-F238E27FC236}">
                <a16:creationId xmlns:a16="http://schemas.microsoft.com/office/drawing/2014/main" id="{9D4C91A3-737D-42DB-882B-5076208033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8561" r="7058"/>
          <a:stretch/>
        </p:blipFill>
        <p:spPr>
          <a:xfrm>
            <a:off x="9108965" y="3422463"/>
            <a:ext cx="2701111" cy="1608352"/>
          </a:xfrm>
          <a:prstGeom prst="rect">
            <a:avLst/>
          </a:prstGeom>
        </p:spPr>
      </p:pic>
      <p:pic>
        <p:nvPicPr>
          <p:cNvPr id="13" name="Espace réservé du contenu 3">
            <a:extLst>
              <a:ext uri="{FF2B5EF4-FFF2-40B4-BE49-F238E27FC236}">
                <a16:creationId xmlns:a16="http://schemas.microsoft.com/office/drawing/2014/main" id="{6B1B87C4-EC8C-43C5-AAAD-9F15CA3C68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3" b="6074"/>
          <a:stretch/>
        </p:blipFill>
        <p:spPr>
          <a:xfrm>
            <a:off x="5952992" y="5129110"/>
            <a:ext cx="3084677" cy="1532808"/>
          </a:xfrm>
          <a:prstGeom prst="rect">
            <a:avLst/>
          </a:prstGeom>
        </p:spPr>
      </p:pic>
      <p:pic>
        <p:nvPicPr>
          <p:cNvPr id="14" name="Espace réservé du contenu 3">
            <a:extLst>
              <a:ext uri="{FF2B5EF4-FFF2-40B4-BE49-F238E27FC236}">
                <a16:creationId xmlns:a16="http://schemas.microsoft.com/office/drawing/2014/main" id="{CCD36595-29D3-4FF3-90FA-3F3AD33822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32" y="5129110"/>
            <a:ext cx="2701111" cy="154369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222481" y="722451"/>
            <a:ext cx="36231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II- Pêche Maritime (Suite) 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829597" y="6506663"/>
            <a:ext cx="362403" cy="351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1814038" y="6506663"/>
            <a:ext cx="50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4425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1792</TotalTime>
  <Words>985</Words>
  <Application>Microsoft Office PowerPoint</Application>
  <PresentationFormat>Grand écran</PresentationFormat>
  <Paragraphs>135</Paragraphs>
  <Slides>15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Helvetica</vt:lpstr>
      <vt:lpstr>Wingdings</vt:lpstr>
      <vt:lpstr>Thème Office</vt:lpstr>
      <vt:lpstr>« STRATEGIE  A COURT TERME DU MINISTERE DE LA PECHE ET DE L’ECONOMIE BLEUE (MPEB)  POUR LE REDRESSEMENT DU SECTEUR  »</vt:lpstr>
      <vt:lpstr>Présentation PowerPoint</vt:lpstr>
      <vt:lpstr>LES 5 AXES STRATÉGIQUES DU  MINISTERE</vt:lpstr>
      <vt:lpstr>          CONTEXTE ACTUEL</vt:lpstr>
      <vt:lpstr>I- Pêche Continentale  </vt:lpstr>
      <vt:lpstr>Pêche Continentale  </vt:lpstr>
      <vt:lpstr>Pêche Continentale  </vt:lpstr>
      <vt:lpstr>  </vt:lpstr>
      <vt:lpstr>  </vt:lpstr>
      <vt:lpstr>  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 STRATEGIE DU MINISTERE DE LA PECHE ET DE L’ECONOMIE BLEUE (MPEB)  POUR LE REDRESSEMENT DU SECTEUR  »</dc:title>
  <dc:creator>COM</dc:creator>
  <cp:lastModifiedBy>hp</cp:lastModifiedBy>
  <cp:revision>287</cp:revision>
  <dcterms:created xsi:type="dcterms:W3CDTF">2022-06-29T07:29:05Z</dcterms:created>
  <dcterms:modified xsi:type="dcterms:W3CDTF">2023-11-10T10:31:07Z</dcterms:modified>
</cp:coreProperties>
</file>