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2" r:id="rId1"/>
  </p:sldMasterIdLst>
  <p:sldIdLst>
    <p:sldId id="273" r:id="rId2"/>
    <p:sldId id="275" r:id="rId3"/>
    <p:sldId id="266" r:id="rId4"/>
    <p:sldId id="276" r:id="rId5"/>
    <p:sldId id="268" r:id="rId6"/>
    <p:sldId id="269" r:id="rId7"/>
    <p:sldId id="270" r:id="rId8"/>
    <p:sldId id="271" r:id="rId9"/>
    <p:sldId id="274" r:id="rId10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E79"/>
    <a:srgbClr val="0432FF"/>
    <a:srgbClr val="941651"/>
    <a:srgbClr val="FF2600"/>
    <a:srgbClr val="945200"/>
    <a:srgbClr val="011893"/>
    <a:srgbClr val="005493"/>
    <a:srgbClr val="009051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58"/>
    <p:restoredTop sz="95768"/>
  </p:normalViewPr>
  <p:slideViewPr>
    <p:cSldViewPr snapToGrid="0" snapToObjects="1">
      <p:cViewPr varScale="1">
        <p:scale>
          <a:sx n="113" d="100"/>
          <a:sy n="113" d="100"/>
        </p:scale>
        <p:origin x="198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E35631-E594-8F42-B70F-9C6DDFC2E8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x-non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896EFD8-C6DE-D24F-9487-23D25283BF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x-non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1B532AF-AB42-E14F-86E6-358708F82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75D4C-7334-0743-AF1C-48D92C7D5FF3}" type="datetimeFigureOut">
              <a:rPr lang="x-none" smtClean="0"/>
              <a:t>13/07/2023</a:t>
            </a:fld>
            <a:endParaRPr lang="x-non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C88C55F-A97B-F344-8BFA-0645130AA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0BF546B-EBB9-2041-82B4-FE3090B4A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8F1DF-C767-AA41-8DA2-EF5B8E7B3678}" type="slidenum">
              <a:rPr lang="x-none" smtClean="0"/>
              <a:t>‹N°›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25726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175544-6D2D-A547-B399-81EF8E7B1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x-non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DC5056E-AA08-F448-953C-8CC923A9B8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x-non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F7E754B-6137-3A42-B9A3-8B6A2FD31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75D4C-7334-0743-AF1C-48D92C7D5FF3}" type="datetimeFigureOut">
              <a:rPr lang="x-none" smtClean="0"/>
              <a:t>13/07/2023</a:t>
            </a:fld>
            <a:endParaRPr lang="x-non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52AD26D-CC1B-F348-A4B7-294744795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B2FE2C1-92FD-9645-81C1-98A26CFED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8F1DF-C767-AA41-8DA2-EF5B8E7B3678}" type="slidenum">
              <a:rPr lang="x-none" smtClean="0"/>
              <a:t>‹N°›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96261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8A04C5F-D6DE-C140-8447-FBEEDD99BC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x-non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D101684-34C0-9446-ACFA-03F4F6B5A9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x-non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3678D3A-5C29-D045-BC91-99E5CE9A4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75D4C-7334-0743-AF1C-48D92C7D5FF3}" type="datetimeFigureOut">
              <a:rPr lang="x-none" smtClean="0"/>
              <a:t>13/07/2023</a:t>
            </a:fld>
            <a:endParaRPr lang="x-non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4CB0743-CCD3-A945-85D4-179126650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F93C026-5F9D-9943-934B-38C71C75A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8F1DF-C767-AA41-8DA2-EF5B8E7B3678}" type="slidenum">
              <a:rPr lang="x-none" smtClean="0"/>
              <a:t>‹N°›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842831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08755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6877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7303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그림 개체 틀 7">
            <a:extLst>
              <a:ext uri="{FF2B5EF4-FFF2-40B4-BE49-F238E27FC236}">
                <a16:creationId xmlns:a16="http://schemas.microsoft.com/office/drawing/2014/main" id="{0FDC951B-4827-4746-8C43-F73A37D3D2D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5604529" cy="6858000"/>
          </a:xfrm>
          <a:custGeom>
            <a:avLst/>
            <a:gdLst>
              <a:gd name="connsiteX0" fmla="*/ 0 w 5604529"/>
              <a:gd name="connsiteY0" fmla="*/ 0 h 6858000"/>
              <a:gd name="connsiteX1" fmla="*/ 4271478 w 5604529"/>
              <a:gd name="connsiteY1" fmla="*/ 0 h 6858000"/>
              <a:gd name="connsiteX2" fmla="*/ 4273236 w 5604529"/>
              <a:gd name="connsiteY2" fmla="*/ 0 h 6858000"/>
              <a:gd name="connsiteX3" fmla="*/ 4273236 w 5604529"/>
              <a:gd name="connsiteY3" fmla="*/ 1845 h 6858000"/>
              <a:gd name="connsiteX4" fmla="*/ 4285285 w 5604529"/>
              <a:gd name="connsiteY4" fmla="*/ 14484 h 6858000"/>
              <a:gd name="connsiteX5" fmla="*/ 5604529 w 5604529"/>
              <a:gd name="connsiteY5" fmla="*/ 3429000 h 6858000"/>
              <a:gd name="connsiteX6" fmla="*/ 4285285 w 5604529"/>
              <a:gd name="connsiteY6" fmla="*/ 6843518 h 6858000"/>
              <a:gd name="connsiteX7" fmla="*/ 4273236 w 5604529"/>
              <a:gd name="connsiteY7" fmla="*/ 6856156 h 6858000"/>
              <a:gd name="connsiteX8" fmla="*/ 4273236 w 5604529"/>
              <a:gd name="connsiteY8" fmla="*/ 6858000 h 6858000"/>
              <a:gd name="connsiteX9" fmla="*/ 4271478 w 5604529"/>
              <a:gd name="connsiteY9" fmla="*/ 6858000 h 6858000"/>
              <a:gd name="connsiteX10" fmla="*/ 0 w 5604529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04529" h="6858000">
                <a:moveTo>
                  <a:pt x="0" y="0"/>
                </a:moveTo>
                <a:lnTo>
                  <a:pt x="4271478" y="0"/>
                </a:lnTo>
                <a:lnTo>
                  <a:pt x="4273236" y="0"/>
                </a:lnTo>
                <a:lnTo>
                  <a:pt x="4273236" y="1845"/>
                </a:lnTo>
                <a:lnTo>
                  <a:pt x="4285285" y="14484"/>
                </a:lnTo>
                <a:cubicBezTo>
                  <a:pt x="5104954" y="916319"/>
                  <a:pt x="5604529" y="2114320"/>
                  <a:pt x="5604529" y="3429000"/>
                </a:cubicBezTo>
                <a:cubicBezTo>
                  <a:pt x="5604529" y="4743682"/>
                  <a:pt x="5104954" y="5941681"/>
                  <a:pt x="4285285" y="6843518"/>
                </a:cubicBezTo>
                <a:lnTo>
                  <a:pt x="4273236" y="6856156"/>
                </a:lnTo>
                <a:lnTo>
                  <a:pt x="4273236" y="6858000"/>
                </a:lnTo>
                <a:lnTo>
                  <a:pt x="427147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6" name="자유형: 도형 5">
            <a:extLst>
              <a:ext uri="{FF2B5EF4-FFF2-40B4-BE49-F238E27FC236}">
                <a16:creationId xmlns:a16="http://schemas.microsoft.com/office/drawing/2014/main" id="{CCB937F8-6809-4438-860D-0569869EC10E}"/>
              </a:ext>
            </a:extLst>
          </p:cNvPr>
          <p:cNvSpPr/>
          <p:nvPr userDrawn="1"/>
        </p:nvSpPr>
        <p:spPr>
          <a:xfrm rot="5400000">
            <a:off x="2049430" y="2663450"/>
            <a:ext cx="6474953" cy="1531100"/>
          </a:xfrm>
          <a:custGeom>
            <a:avLst/>
            <a:gdLst>
              <a:gd name="connsiteX0" fmla="*/ 1211925 w 2423855"/>
              <a:gd name="connsiteY0" fmla="*/ 0 h 573157"/>
              <a:gd name="connsiteX1" fmla="*/ 2421989 w 2423855"/>
              <a:gd name="connsiteY1" fmla="*/ 570662 h 573157"/>
              <a:gd name="connsiteX2" fmla="*/ 2423855 w 2423855"/>
              <a:gd name="connsiteY2" fmla="*/ 573157 h 573157"/>
              <a:gd name="connsiteX3" fmla="*/ 2356638 w 2423855"/>
              <a:gd name="connsiteY3" fmla="*/ 512067 h 573157"/>
              <a:gd name="connsiteX4" fmla="*/ 1211924 w 2423855"/>
              <a:gd name="connsiteY4" fmla="*/ 101125 h 573157"/>
              <a:gd name="connsiteX5" fmla="*/ 67210 w 2423855"/>
              <a:gd name="connsiteY5" fmla="*/ 512067 h 573157"/>
              <a:gd name="connsiteX6" fmla="*/ 0 w 2423855"/>
              <a:gd name="connsiteY6" fmla="*/ 573152 h 573157"/>
              <a:gd name="connsiteX7" fmla="*/ 1861 w 2423855"/>
              <a:gd name="connsiteY7" fmla="*/ 570662 h 573157"/>
              <a:gd name="connsiteX8" fmla="*/ 1211925 w 2423855"/>
              <a:gd name="connsiteY8" fmla="*/ 0 h 573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3855" h="573157">
                <a:moveTo>
                  <a:pt x="1211925" y="0"/>
                </a:moveTo>
                <a:cubicBezTo>
                  <a:pt x="1699088" y="0"/>
                  <a:pt x="2134367" y="222145"/>
                  <a:pt x="2421989" y="570662"/>
                </a:cubicBezTo>
                <a:lnTo>
                  <a:pt x="2423855" y="573157"/>
                </a:lnTo>
                <a:lnTo>
                  <a:pt x="2356638" y="512067"/>
                </a:lnTo>
                <a:cubicBezTo>
                  <a:pt x="2045561" y="255343"/>
                  <a:pt x="1646752" y="101125"/>
                  <a:pt x="1211924" y="101125"/>
                </a:cubicBezTo>
                <a:cubicBezTo>
                  <a:pt x="777096" y="101125"/>
                  <a:pt x="378287" y="255343"/>
                  <a:pt x="67210" y="512067"/>
                </a:cubicBezTo>
                <a:lnTo>
                  <a:pt x="0" y="573152"/>
                </a:lnTo>
                <a:lnTo>
                  <a:pt x="1861" y="570662"/>
                </a:lnTo>
                <a:cubicBezTo>
                  <a:pt x="289483" y="222145"/>
                  <a:pt x="724762" y="0"/>
                  <a:pt x="1211925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120620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4623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29A506-8145-7948-92A0-2A94684D3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x-non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C0D7DE-F94C-4A4F-884F-5EC25C9F3B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x-non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F2103BB-1F55-2644-AD10-7440C4382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75D4C-7334-0743-AF1C-48D92C7D5FF3}" type="datetimeFigureOut">
              <a:rPr lang="x-none" smtClean="0"/>
              <a:t>13/07/2023</a:t>
            </a:fld>
            <a:endParaRPr lang="x-non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668AC92-4A65-D742-A820-7D09B3BD2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6F48B34-F6BC-FE42-893B-557068958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8F1DF-C767-AA41-8DA2-EF5B8E7B3678}" type="slidenum">
              <a:rPr lang="x-none" smtClean="0"/>
              <a:t>‹N°›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17952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40E100-B641-844B-96D8-68FCB0DD8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x-non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FA50EF7-16D1-A842-AA3A-D49E2AC188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886D60F-C1B7-F249-929C-C04585A14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75D4C-7334-0743-AF1C-48D92C7D5FF3}" type="datetimeFigureOut">
              <a:rPr lang="x-none" smtClean="0"/>
              <a:t>13/07/2023</a:t>
            </a:fld>
            <a:endParaRPr lang="x-non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F813F51-5067-A24C-BBFE-9B28FFC63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8D592C7-B9BA-4848-BAE8-0D5356DEB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8F1DF-C767-AA41-8DA2-EF5B8E7B3678}" type="slidenum">
              <a:rPr lang="x-none" smtClean="0"/>
              <a:t>‹N°›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58964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421DAF-45C7-544E-9C32-1B13640E1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x-non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F20FAEF-9BD7-6747-92A9-F201EBE2B1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x-none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01EA61C-163F-7141-97A6-307891E6AF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x-none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77C5218-7322-1648-9476-7C0912633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75D4C-7334-0743-AF1C-48D92C7D5FF3}" type="datetimeFigureOut">
              <a:rPr lang="x-none" smtClean="0"/>
              <a:t>13/07/2023</a:t>
            </a:fld>
            <a:endParaRPr lang="x-non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7DD7E61-DA9B-ED45-807B-23560ACA4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D10FE13-1D4F-6D46-B615-78819B9AD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8F1DF-C767-AA41-8DA2-EF5B8E7B3678}" type="slidenum">
              <a:rPr lang="x-none" smtClean="0"/>
              <a:t>‹N°›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953134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445F97-3816-3840-9EF1-217CAE4CD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x-non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5D449CF-1A8C-484A-99A2-B8AC1101AC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C5FB115-7309-C843-9BF8-8D5DF0880A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x-non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6C54654-4609-B24D-BC72-D454DC3C67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44936F2-44FE-3949-865C-4F9E70A7D9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x-none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B70E9B4-F33E-1A4A-A364-503D4F7BB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75D4C-7334-0743-AF1C-48D92C7D5FF3}" type="datetimeFigureOut">
              <a:rPr lang="x-none" smtClean="0"/>
              <a:t>13/07/2023</a:t>
            </a:fld>
            <a:endParaRPr lang="x-non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C7FBC92-1225-5D48-813D-3ECB5FC80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64D3052-E875-544D-8273-27155A782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8F1DF-C767-AA41-8DA2-EF5B8E7B3678}" type="slidenum">
              <a:rPr lang="x-none" smtClean="0"/>
              <a:t>‹N°›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33046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0B31C9-F332-4E4D-B40F-0F402EDB8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x-non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C425D78-A476-9243-912B-421BC6C65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75D4C-7334-0743-AF1C-48D92C7D5FF3}" type="datetimeFigureOut">
              <a:rPr lang="x-none" smtClean="0"/>
              <a:t>13/07/2023</a:t>
            </a:fld>
            <a:endParaRPr lang="x-non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A2D8B8-8B01-9748-990E-4B6E2830E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219ED5C-1C77-1D43-9C99-81FD89D22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8F1DF-C767-AA41-8DA2-EF5B8E7B3678}" type="slidenum">
              <a:rPr lang="x-none" smtClean="0"/>
              <a:t>‹N°›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81490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C523999-4665-1846-9A86-9A5C4A42A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75D4C-7334-0743-AF1C-48D92C7D5FF3}" type="datetimeFigureOut">
              <a:rPr lang="x-none" smtClean="0"/>
              <a:t>13/07/2023</a:t>
            </a:fld>
            <a:endParaRPr lang="x-non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3DC8B43-D4C9-B549-9879-BE73FB215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1FDB7A6-70AF-FB40-9491-C3EF01277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8F1DF-C767-AA41-8DA2-EF5B8E7B3678}" type="slidenum">
              <a:rPr lang="x-none" smtClean="0"/>
              <a:t>‹N°›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49314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EAD1D8-CE12-EC45-823E-61D6FE68D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x-non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463DB21-7B4E-D84D-BDFE-D07209A45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x-non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A89721D-EB07-B44C-BE5A-4107FF275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0125A6B-DD9E-0D41-B341-F306C12AE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75D4C-7334-0743-AF1C-48D92C7D5FF3}" type="datetimeFigureOut">
              <a:rPr lang="x-none" smtClean="0"/>
              <a:t>13/07/2023</a:t>
            </a:fld>
            <a:endParaRPr lang="x-non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1AAF06F-802D-3547-96A3-C2BD7A422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AE87BCE-B3C3-934A-97E1-46B500C38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8F1DF-C767-AA41-8DA2-EF5B8E7B3678}" type="slidenum">
              <a:rPr lang="x-none" smtClean="0"/>
              <a:t>‹N°›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558817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980355-9960-0E46-92BF-B450E6789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x-non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BBC7DAE-0128-AD44-8C63-55B757674F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9246144-9694-304F-B402-58F782C844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8FD6E5C-ABFB-8B4A-AC26-246E2FBF4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75D4C-7334-0743-AF1C-48D92C7D5FF3}" type="datetimeFigureOut">
              <a:rPr lang="x-none" smtClean="0"/>
              <a:t>13/07/2023</a:t>
            </a:fld>
            <a:endParaRPr lang="x-non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1DC7AFC-0C5E-614D-950C-EB525D296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41E847F-AC24-AE4B-9875-BB49A9454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8F1DF-C767-AA41-8DA2-EF5B8E7B3678}" type="slidenum">
              <a:rPr lang="x-none" smtClean="0"/>
              <a:t>‹N°›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83374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DF6BC1A-C98D-1945-BE68-B28D174AD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x-non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958CB35-8B20-E944-B63A-D573BA2C32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x-non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1D3C181-49B5-6C41-B5A0-AFCBBCFE4D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D75D4C-7334-0743-AF1C-48D92C7D5FF3}" type="datetimeFigureOut">
              <a:rPr lang="x-none" smtClean="0"/>
              <a:t>13/07/2023</a:t>
            </a:fld>
            <a:endParaRPr lang="x-non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5E06297-C324-EA46-AC6E-840AEE3D3C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2BDAF10-A300-784D-9D8C-DC8A4E5D90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8F1DF-C767-AA41-8DA2-EF5B8E7B3678}" type="slidenum">
              <a:rPr lang="x-none" smtClean="0"/>
              <a:t>‹N°›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17990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6" r:id="rId13"/>
    <p:sldLayoutId id="2147483747" r:id="rId14"/>
    <p:sldLayoutId id="2147483748" r:id="rId15"/>
    <p:sldLayoutId id="214748374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G"/><Relationship Id="rId11" Type="http://schemas.openxmlformats.org/officeDocument/2006/relationships/image" Target="../media/image15.jpg"/><Relationship Id="rId5" Type="http://schemas.openxmlformats.org/officeDocument/2006/relationships/image" Target="../media/image9.jpg"/><Relationship Id="rId10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1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microsoft.com/office/2007/relationships/hdphoto" Target="../media/hdphoto2.wdp"/><Relationship Id="rId7" Type="http://schemas.openxmlformats.org/officeDocument/2006/relationships/image" Target="../media/image15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png"/><Relationship Id="rId7" Type="http://schemas.openxmlformats.org/officeDocument/2006/relationships/image" Target="../media/image31.jpg"/><Relationship Id="rId12" Type="http://schemas.openxmlformats.org/officeDocument/2006/relationships/image" Target="../media/image35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jpg"/><Relationship Id="rId11" Type="http://schemas.openxmlformats.org/officeDocument/2006/relationships/image" Target="../media/image15.jp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g"/><Relationship Id="rId9" Type="http://schemas.openxmlformats.org/officeDocument/2006/relationships/image" Target="../media/image3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37.png"/><Relationship Id="rId7" Type="http://schemas.microsoft.com/office/2007/relationships/hdphoto" Target="../media/hdphoto3.wdp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2.jpg"/><Relationship Id="rId4" Type="http://schemas.openxmlformats.org/officeDocument/2006/relationships/image" Target="../media/image38.jpeg"/><Relationship Id="rId9" Type="http://schemas.openxmlformats.org/officeDocument/2006/relationships/image" Target="../media/image4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image" Target="../media/image44.emf"/><Relationship Id="rId7" Type="http://schemas.openxmlformats.org/officeDocument/2006/relationships/image" Target="../media/image48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7.jpg"/><Relationship Id="rId5" Type="http://schemas.openxmlformats.org/officeDocument/2006/relationships/image" Target="../media/image46.emf"/><Relationship Id="rId10" Type="http://schemas.openxmlformats.org/officeDocument/2006/relationships/image" Target="../media/image50.png"/><Relationship Id="rId4" Type="http://schemas.openxmlformats.org/officeDocument/2006/relationships/image" Target="../media/image45.emf"/><Relationship Id="rId9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0.jpg"/><Relationship Id="rId3" Type="http://schemas.microsoft.com/office/2007/relationships/hdphoto" Target="../media/hdphoto2.wdp"/><Relationship Id="rId7" Type="http://schemas.openxmlformats.org/officeDocument/2006/relationships/image" Target="../media/image55.png"/><Relationship Id="rId12" Type="http://schemas.openxmlformats.org/officeDocument/2006/relationships/image" Target="../media/image59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jpeg"/><Relationship Id="rId11" Type="http://schemas.openxmlformats.org/officeDocument/2006/relationships/image" Target="../media/image15.jpg"/><Relationship Id="rId5" Type="http://schemas.openxmlformats.org/officeDocument/2006/relationships/image" Target="../media/image53.jpeg"/><Relationship Id="rId15" Type="http://schemas.openxmlformats.org/officeDocument/2006/relationships/image" Target="../media/image62.jpg"/><Relationship Id="rId10" Type="http://schemas.openxmlformats.org/officeDocument/2006/relationships/image" Target="../media/image58.png"/><Relationship Id="rId4" Type="http://schemas.openxmlformats.org/officeDocument/2006/relationships/image" Target="../media/image52.jpeg"/><Relationship Id="rId9" Type="http://schemas.openxmlformats.org/officeDocument/2006/relationships/image" Target="../media/image57.jpg"/><Relationship Id="rId14" Type="http://schemas.openxmlformats.org/officeDocument/2006/relationships/image" Target="../media/image6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69172" y="3687165"/>
            <a:ext cx="6209414" cy="260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5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INDICATEURS DU DEVELOPPEMENT DE</a:t>
            </a:r>
          </a:p>
          <a:p>
            <a:pPr algn="ctr"/>
            <a:r>
              <a:rPr lang="fr-FR" sz="25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L'ECONOMIE BLEUE </a:t>
            </a:r>
          </a:p>
          <a:p>
            <a:pPr algn="ctr"/>
            <a:r>
              <a:rPr lang="fr-FR" sz="25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DE MADAGASCAR  </a:t>
            </a:r>
          </a:p>
          <a:p>
            <a:pPr algn="ctr"/>
            <a:r>
              <a:rPr lang="fr-FR" sz="22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(Pour le Secteur Pêche et Aquaculture)</a:t>
            </a:r>
          </a:p>
          <a:p>
            <a:pPr algn="ctr"/>
            <a:endParaRPr lang="fr-FR" sz="2600" b="1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5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Juillet  2023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597" y="0"/>
            <a:ext cx="2744574" cy="1100931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627" y="1234009"/>
            <a:ext cx="1904834" cy="230847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9759620" y="6476647"/>
            <a:ext cx="24224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b="1" i="1" dirty="0">
                <a:solidFill>
                  <a:srgbClr val="9416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 Ensemble, On ira loin ! »</a:t>
            </a:r>
          </a:p>
        </p:txBody>
      </p:sp>
      <p:pic>
        <p:nvPicPr>
          <p:cNvPr id="22" name="Espace réservé pour une image  21"/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0" r="207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75771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C98B5DF-A542-3A41-91E7-8AE96D1FD123}"/>
              </a:ext>
            </a:extLst>
          </p:cNvPr>
          <p:cNvSpPr/>
          <p:nvPr/>
        </p:nvSpPr>
        <p:spPr>
          <a:xfrm>
            <a:off x="8036193" y="171079"/>
            <a:ext cx="4072983" cy="540000"/>
          </a:xfrm>
          <a:prstGeom prst="rect">
            <a:avLst/>
          </a:prstGeom>
          <a:solidFill>
            <a:srgbClr val="009193"/>
          </a:solidFill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sz="1400" b="1">
                <a:latin typeface="Avenir Book" panose="02000503020000020003" pitchFamily="2" charset="0"/>
                <a:ea typeface="Baskerville" panose="02020502070401020303" pitchFamily="18" charset="0"/>
                <a:cs typeface="Farisi" pitchFamily="2" charset="-78"/>
              </a:rPr>
              <a:t>AUGMENTER LA PRODUCTION DES RESSOURCES HALIEUTIQUES ET AQUACOLE</a:t>
            </a:r>
            <a:r>
              <a:rPr lang="fr-FR" sz="1400" b="1" dirty="0">
                <a:latin typeface="Avenir Book" panose="02000503020000020003" pitchFamily="2" charset="0"/>
                <a:ea typeface="Baskerville" panose="02020502070401020303" pitchFamily="18" charset="0"/>
                <a:cs typeface="Farisi" pitchFamily="2" charset="-78"/>
              </a:rPr>
              <a:t>S</a:t>
            </a:r>
            <a:endParaRPr lang="x-none" sz="1400" b="1" dirty="0">
              <a:latin typeface="Avenir Book" panose="02000503020000020003" pitchFamily="2" charset="0"/>
              <a:ea typeface="Baskerville" panose="02020502070401020303" pitchFamily="18" charset="0"/>
              <a:cs typeface="Farisi" pitchFamily="2" charset="-78"/>
            </a:endParaRP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6D08789F-D16B-EB4A-8BFF-2AB9202FE5C2}"/>
              </a:ext>
            </a:extLst>
          </p:cNvPr>
          <p:cNvGrpSpPr/>
          <p:nvPr/>
        </p:nvGrpSpPr>
        <p:grpSpPr>
          <a:xfrm>
            <a:off x="3019506" y="3597742"/>
            <a:ext cx="7345921" cy="1930888"/>
            <a:chOff x="-1474117" y="722777"/>
            <a:chExt cx="7345921" cy="193144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9B047DD-98F7-7540-80BD-B5A9DE1E8A83}"/>
                </a:ext>
              </a:extLst>
            </p:cNvPr>
            <p:cNvSpPr/>
            <p:nvPr/>
          </p:nvSpPr>
          <p:spPr>
            <a:xfrm>
              <a:off x="3969711" y="1269565"/>
              <a:ext cx="1902093" cy="1384656"/>
            </a:xfrm>
            <a:prstGeom prst="rect">
              <a:avLst/>
            </a:prstGeom>
            <a:blipFill dpi="0"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sz="1100" dirty="0">
                <a:solidFill>
                  <a:schemeClr val="bg1"/>
                </a:solidFill>
                <a:highlight>
                  <a:srgbClr val="000000"/>
                </a:highlight>
                <a:latin typeface="Avenir Book" panose="02000503020000020003" pitchFamily="2" charset="0"/>
                <a:ea typeface="Baskerville" panose="02020502070401020303" pitchFamily="18" charset="0"/>
                <a:cs typeface="Farisi" pitchFamily="2" charset="-78"/>
              </a:endParaRPr>
            </a:p>
            <a:p>
              <a:endParaRPr lang="fr-FR" sz="1100" dirty="0">
                <a:solidFill>
                  <a:schemeClr val="bg1"/>
                </a:solidFill>
                <a:highlight>
                  <a:srgbClr val="000000"/>
                </a:highlight>
                <a:latin typeface="Avenir Book" panose="02000503020000020003" pitchFamily="2" charset="0"/>
                <a:ea typeface="Baskerville" panose="02020502070401020303" pitchFamily="18" charset="0"/>
                <a:cs typeface="Farisi" pitchFamily="2" charset="-78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70474D8-E47B-0A42-AE67-D36C59E617FF}"/>
                </a:ext>
              </a:extLst>
            </p:cNvPr>
            <p:cNvSpPr/>
            <p:nvPr/>
          </p:nvSpPr>
          <p:spPr>
            <a:xfrm>
              <a:off x="-519073" y="879163"/>
              <a:ext cx="4073780" cy="540157"/>
            </a:xfrm>
            <a:prstGeom prst="rect">
              <a:avLst/>
            </a:prstGeom>
            <a:solidFill>
              <a:srgbClr val="005493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fr-FR" sz="1400" b="1" dirty="0">
                  <a:latin typeface="Avenir Book" panose="02000503020000020003" pitchFamily="2" charset="0"/>
                  <a:ea typeface="Baskerville" panose="02020502070401020303" pitchFamily="18" charset="0"/>
                  <a:cs typeface="Farisi" pitchFamily="2" charset="-78"/>
                </a:rPr>
                <a:t>MESURER LA CONTRIBUTION ÉCONOMIQUE DU SECTEUR PÊCHE À L'ÉCHELLE NATIONALE</a:t>
              </a:r>
            </a:p>
          </p:txBody>
        </p:sp>
        <p:sp>
          <p:nvSpPr>
            <p:cNvPr id="28" name="Losange 27">
              <a:extLst>
                <a:ext uri="{FF2B5EF4-FFF2-40B4-BE49-F238E27FC236}">
                  <a16:creationId xmlns:a16="http://schemas.microsoft.com/office/drawing/2014/main" id="{C21B9B8D-3D20-7C47-A108-B18544AB99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1474117" y="722777"/>
              <a:ext cx="950676" cy="950675"/>
            </a:xfrm>
            <a:prstGeom prst="diamond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1200" b="1" dirty="0">
                  <a:latin typeface="Avenir Book" panose="02000503020000020003" pitchFamily="2" charset="0"/>
                  <a:ea typeface="Baskerville" panose="02020502070401020303" pitchFamily="18" charset="0"/>
                  <a:cs typeface="Farisi" pitchFamily="2" charset="-78"/>
                </a:rPr>
                <a:t>1-2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0C98B5DF-A542-3A41-91E7-8AE96D1FD123}"/>
              </a:ext>
            </a:extLst>
          </p:cNvPr>
          <p:cNvSpPr/>
          <p:nvPr/>
        </p:nvSpPr>
        <p:spPr>
          <a:xfrm>
            <a:off x="7396290" y="994461"/>
            <a:ext cx="4725071" cy="2646113"/>
          </a:xfrm>
          <a:prstGeom prst="rect">
            <a:avLst/>
          </a:prstGeom>
          <a:solidFill>
            <a:srgbClr val="009193"/>
          </a:solidFill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400" dirty="0">
                <a:latin typeface="Avenir Book" panose="02000503020000020003" pitchFamily="2" charset="0"/>
                <a:ea typeface="Baskerville" panose="02020502070401020303" pitchFamily="18" charset="0"/>
                <a:cs typeface="Farisi" pitchFamily="2" charset="-78"/>
              </a:rPr>
              <a:t>Volume de production issue de la pêche continentale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fr-FR" sz="1400" dirty="0">
              <a:latin typeface="Avenir Book" panose="02000503020000020003" pitchFamily="2" charset="0"/>
              <a:ea typeface="Baskerville" panose="02020502070401020303" pitchFamily="18" charset="0"/>
              <a:cs typeface="Farisi" pitchFamily="2" charset="-78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400" dirty="0">
                <a:latin typeface="Avenir Book" panose="02000503020000020003" pitchFamily="2" charset="0"/>
                <a:ea typeface="Baskerville" panose="02020502070401020303" pitchFamily="18" charset="0"/>
                <a:cs typeface="Farisi" pitchFamily="2" charset="-78"/>
              </a:rPr>
              <a:t>Volume de production issue de la pêche maritime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fr-FR" sz="1400" dirty="0">
              <a:latin typeface="Avenir Book" panose="02000503020000020003" pitchFamily="2" charset="0"/>
              <a:ea typeface="Baskerville" panose="02020502070401020303" pitchFamily="18" charset="0"/>
              <a:cs typeface="Farisi" pitchFamily="2" charset="-78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400" dirty="0">
                <a:latin typeface="Avenir Book" panose="02000503020000020003" pitchFamily="2" charset="0"/>
                <a:ea typeface="Baskerville" panose="02020502070401020303" pitchFamily="18" charset="0"/>
                <a:cs typeface="Farisi" pitchFamily="2" charset="-78"/>
              </a:rPr>
              <a:t>Volume de production issue de l'aquaculture marine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fr-FR" sz="1400" dirty="0">
              <a:latin typeface="Avenir Book" panose="02000503020000020003" pitchFamily="2" charset="0"/>
              <a:ea typeface="Baskerville" panose="02020502070401020303" pitchFamily="18" charset="0"/>
              <a:cs typeface="Farisi" pitchFamily="2" charset="-78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400" dirty="0">
                <a:latin typeface="Avenir Book" panose="02000503020000020003" pitchFamily="2" charset="0"/>
                <a:ea typeface="Baskerville" panose="02020502070401020303" pitchFamily="18" charset="0"/>
                <a:cs typeface="Farisi" pitchFamily="2" charset="-78"/>
              </a:rPr>
              <a:t>Volume de production issue de l'aquaculture en eau douce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fr-FR" sz="1400" dirty="0">
              <a:latin typeface="Avenir Book" panose="02000503020000020003" pitchFamily="2" charset="0"/>
              <a:ea typeface="Baskerville" panose="02020502070401020303" pitchFamily="18" charset="0"/>
              <a:cs typeface="Farisi" pitchFamily="2" charset="-78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400" dirty="0">
                <a:latin typeface="Avenir Book" panose="02000503020000020003" pitchFamily="2" charset="0"/>
                <a:ea typeface="Baskerville" panose="02020502070401020303" pitchFamily="18" charset="0"/>
                <a:cs typeface="Farisi" pitchFamily="2" charset="-78"/>
              </a:rPr>
              <a:t>Superficie exploitée en aquaculture marine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fr-FR" sz="1400" dirty="0">
              <a:latin typeface="Avenir Book" panose="02000503020000020003" pitchFamily="2" charset="0"/>
              <a:ea typeface="Baskerville" panose="02020502070401020303" pitchFamily="18" charset="0"/>
              <a:cs typeface="Farisi" pitchFamily="2" charset="-78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400" dirty="0">
                <a:latin typeface="Avenir Book" panose="02000503020000020003" pitchFamily="2" charset="0"/>
                <a:ea typeface="Baskerville" panose="02020502070401020303" pitchFamily="18" charset="0"/>
                <a:cs typeface="Farisi" pitchFamily="2" charset="-78"/>
              </a:rPr>
              <a:t>Superficie exploitée en aquaculture en eau douce</a:t>
            </a:r>
            <a:endParaRPr lang="x-none" sz="1400" dirty="0">
              <a:latin typeface="Avenir Book" panose="02000503020000020003" pitchFamily="2" charset="0"/>
              <a:ea typeface="Baskerville" panose="02020502070401020303" pitchFamily="18" charset="0"/>
              <a:cs typeface="Farisi" pitchFamily="2" charset="-78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70474D8-E47B-0A42-AE67-D36C59E617FF}"/>
              </a:ext>
            </a:extLst>
          </p:cNvPr>
          <p:cNvSpPr/>
          <p:nvPr/>
        </p:nvSpPr>
        <p:spPr>
          <a:xfrm>
            <a:off x="3144644" y="4388001"/>
            <a:ext cx="5226087" cy="2200094"/>
          </a:xfrm>
          <a:prstGeom prst="rect">
            <a:avLst/>
          </a:prstGeom>
          <a:solidFill>
            <a:srgbClr val="005493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fr-FR" sz="1400" dirty="0">
              <a:latin typeface="Avenir Book" panose="02000503020000020003" pitchFamily="2" charset="0"/>
              <a:ea typeface="Baskerville" panose="02020502070401020303" pitchFamily="18" charset="0"/>
              <a:cs typeface="Farisi" pitchFamily="2" charset="-78"/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fr-FR" sz="1400" dirty="0">
                <a:latin typeface="Avenir Book" panose="02000503020000020003" pitchFamily="2" charset="0"/>
                <a:ea typeface="Baskerville" panose="02020502070401020303" pitchFamily="18" charset="0"/>
                <a:cs typeface="Farisi" pitchFamily="2" charset="-78"/>
              </a:rPr>
              <a:t>Valeur totale des exportations des PPA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endParaRPr lang="fr-FR" sz="1400" dirty="0">
              <a:latin typeface="Avenir Book" panose="02000503020000020003" pitchFamily="2" charset="0"/>
              <a:ea typeface="Baskerville" panose="02020502070401020303" pitchFamily="18" charset="0"/>
              <a:cs typeface="Farisi" pitchFamily="2" charset="-78"/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fr-FR" sz="1400" dirty="0">
                <a:latin typeface="Avenir Book" panose="02000503020000020003" pitchFamily="2" charset="0"/>
                <a:ea typeface="Baskerville" panose="02020502070401020303" pitchFamily="18" charset="0"/>
                <a:cs typeface="Farisi" pitchFamily="2" charset="-78"/>
              </a:rPr>
              <a:t>Nombre d'emplois créés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endParaRPr lang="fr-FR" sz="1400" dirty="0">
              <a:latin typeface="Avenir Book" panose="02000503020000020003" pitchFamily="2" charset="0"/>
              <a:ea typeface="Baskerville" panose="02020502070401020303" pitchFamily="18" charset="0"/>
              <a:cs typeface="Farisi" pitchFamily="2" charset="-78"/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fr-FR" sz="1400" dirty="0">
                <a:latin typeface="Avenir Book" panose="02000503020000020003" pitchFamily="2" charset="0"/>
                <a:ea typeface="Baskerville" panose="02020502070401020303" pitchFamily="18" charset="0"/>
                <a:cs typeface="Farisi" pitchFamily="2" charset="-78"/>
              </a:rPr>
              <a:t>Valeur ajoutée créée par le secteur pêche et aquaculture (% PIB)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endParaRPr lang="fr-FR" sz="1400" dirty="0">
              <a:latin typeface="Avenir Book" panose="02000503020000020003" pitchFamily="2" charset="0"/>
              <a:ea typeface="Baskerville" panose="02020502070401020303" pitchFamily="18" charset="0"/>
              <a:cs typeface="Farisi" pitchFamily="2" charset="-78"/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fr-FR" sz="1400" dirty="0">
                <a:latin typeface="Avenir Book" panose="02000503020000020003" pitchFamily="2" charset="0"/>
                <a:ea typeface="Baskerville" panose="02020502070401020303" pitchFamily="18" charset="0"/>
                <a:cs typeface="Farisi" pitchFamily="2" charset="-78"/>
              </a:rPr>
              <a:t>Recettes non fiscales (licences, permis de collecte, accords de pêche)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endParaRPr lang="fr-FR" sz="1400" dirty="0">
              <a:latin typeface="Avenir Book" panose="02000503020000020003" pitchFamily="2" charset="0"/>
              <a:ea typeface="Baskerville" panose="02020502070401020303" pitchFamily="18" charset="0"/>
              <a:cs typeface="Farisi" pitchFamily="2" charset="-78"/>
            </a:endParaRPr>
          </a:p>
          <a:p>
            <a:pPr algn="just"/>
            <a:endParaRPr lang="fr-FR" sz="1400" dirty="0">
              <a:latin typeface="Avenir Book" panose="02000503020000020003" pitchFamily="2" charset="0"/>
              <a:ea typeface="Baskerville" panose="02020502070401020303" pitchFamily="18" charset="0"/>
              <a:cs typeface="Farisi" pitchFamily="2" charset="-78"/>
            </a:endParaRPr>
          </a:p>
          <a:p>
            <a:endParaRPr lang="fr-FR" sz="1400" dirty="0">
              <a:latin typeface="Avenir Book" panose="02000503020000020003" pitchFamily="2" charset="0"/>
              <a:ea typeface="Baskerville" panose="02020502070401020303" pitchFamily="18" charset="0"/>
              <a:cs typeface="Farisi" pitchFamily="2" charset="-78"/>
            </a:endParaRPr>
          </a:p>
        </p:txBody>
      </p:sp>
      <p:sp>
        <p:nvSpPr>
          <p:cNvPr id="31" name="Losange 30">
            <a:extLst>
              <a:ext uri="{FF2B5EF4-FFF2-40B4-BE49-F238E27FC236}">
                <a16:creationId xmlns:a16="http://schemas.microsoft.com/office/drawing/2014/main" id="{C21B9B8D-3D20-7C47-A108-B18544AB99BB}"/>
              </a:ext>
            </a:extLst>
          </p:cNvPr>
          <p:cNvSpPr>
            <a:spLocks noChangeAspect="1"/>
          </p:cNvSpPr>
          <p:nvPr/>
        </p:nvSpPr>
        <p:spPr>
          <a:xfrm>
            <a:off x="7054691" y="19000"/>
            <a:ext cx="950677" cy="950400"/>
          </a:xfrm>
          <a:prstGeom prst="diamond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200" b="1" dirty="0">
                <a:latin typeface="Avenir Book" panose="02000503020000020003" pitchFamily="2" charset="0"/>
                <a:ea typeface="Baskerville" panose="02020502070401020303" pitchFamily="18" charset="0"/>
                <a:cs typeface="Farisi" pitchFamily="2" charset="-78"/>
              </a:rPr>
              <a:t>1-</a:t>
            </a:r>
            <a:r>
              <a:rPr lang="fr-FR" sz="1200" b="1" dirty="0">
                <a:latin typeface="Avenir Book" panose="02000503020000020003" pitchFamily="2" charset="0"/>
                <a:ea typeface="Baskerville" panose="02020502070401020303" pitchFamily="18" charset="0"/>
                <a:cs typeface="Farisi" pitchFamily="2" charset="-78"/>
              </a:rPr>
              <a:t>1</a:t>
            </a:r>
            <a:endParaRPr lang="x-none" sz="1200" b="1" dirty="0">
              <a:latin typeface="Avenir Book" panose="02000503020000020003" pitchFamily="2" charset="0"/>
              <a:ea typeface="Baskerville" panose="02020502070401020303" pitchFamily="18" charset="0"/>
              <a:cs typeface="Farisi" pitchFamily="2" charset="-78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A667C6F-6E8C-02A8-A321-D67D92A527FD}"/>
              </a:ext>
            </a:extLst>
          </p:cNvPr>
          <p:cNvGrpSpPr/>
          <p:nvPr/>
        </p:nvGrpSpPr>
        <p:grpSpPr>
          <a:xfrm>
            <a:off x="3723618" y="991389"/>
            <a:ext cx="3601738" cy="2683219"/>
            <a:chOff x="4444977" y="1169934"/>
            <a:chExt cx="3601738" cy="2683219"/>
          </a:xfrm>
        </p:grpSpPr>
        <p:pic>
          <p:nvPicPr>
            <p:cNvPr id="32" name="Image 3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3525" y="1169934"/>
              <a:ext cx="1493190" cy="2654560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87E8E79-5896-FE48-9E7B-CC8F02909862}"/>
                </a:ext>
              </a:extLst>
            </p:cNvPr>
            <p:cNvSpPr/>
            <p:nvPr/>
          </p:nvSpPr>
          <p:spPr>
            <a:xfrm>
              <a:off x="4444977" y="2387600"/>
              <a:ext cx="2059916" cy="1465553"/>
            </a:xfrm>
            <a:prstGeom prst="rect">
              <a:avLst/>
            </a:prstGeom>
            <a:blipFill dpi="0" rotWithShape="1">
              <a:blip r:embed="rId6"/>
              <a:srcRect/>
              <a:stretch>
                <a:fillRect/>
              </a:stretch>
            </a:blipFill>
            <a:ln w="28575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sz="1100" dirty="0">
                <a:solidFill>
                  <a:schemeClr val="bg1"/>
                </a:solidFill>
                <a:highlight>
                  <a:srgbClr val="000000"/>
                </a:highlight>
                <a:latin typeface="Avenir Book" panose="02000503020000020003" pitchFamily="2" charset="0"/>
                <a:ea typeface="Baskerville" panose="02020502070401020303" pitchFamily="18" charset="0"/>
                <a:cs typeface="Farisi" pitchFamily="2" charset="-78"/>
              </a:endParaRPr>
            </a:p>
            <a:p>
              <a:pPr algn="ctr"/>
              <a:endParaRPr lang="x-none" sz="1100" dirty="0">
                <a:solidFill>
                  <a:schemeClr val="bg1"/>
                </a:solidFill>
                <a:highlight>
                  <a:srgbClr val="000000"/>
                </a:highlight>
                <a:latin typeface="Avenir Book" panose="02000503020000020003" pitchFamily="2" charset="0"/>
                <a:ea typeface="Baskerville" panose="02020502070401020303" pitchFamily="18" charset="0"/>
                <a:cs typeface="Farisi" pitchFamily="2" charset="-78"/>
              </a:endParaRPr>
            </a:p>
          </p:txBody>
        </p:sp>
        <p:pic>
          <p:nvPicPr>
            <p:cNvPr id="34" name="Image 33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08" t="27271" r="3885"/>
            <a:stretch/>
          </p:blipFill>
          <p:spPr>
            <a:xfrm>
              <a:off x="4444977" y="1178560"/>
              <a:ext cx="2059916" cy="1165559"/>
            </a:xfrm>
            <a:prstGeom prst="rect">
              <a:avLst/>
            </a:prstGeom>
          </p:spPr>
        </p:pic>
      </p:grpSp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8"/>
          <a:stretch/>
        </p:blipFill>
        <p:spPr bwMode="auto">
          <a:xfrm>
            <a:off x="10462436" y="5640155"/>
            <a:ext cx="1658925" cy="113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636" y="5640154"/>
            <a:ext cx="1902092" cy="1131938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9" r="1213" b="6048"/>
          <a:stretch/>
        </p:blipFill>
        <p:spPr>
          <a:xfrm>
            <a:off x="10448406" y="4138911"/>
            <a:ext cx="1666523" cy="1389718"/>
          </a:xfrm>
          <a:prstGeom prst="rect">
            <a:avLst/>
          </a:prstGeom>
        </p:spPr>
      </p:pic>
      <p:sp>
        <p:nvSpPr>
          <p:cNvPr id="39" name="Freeform: Shape 4">
            <a:extLst>
              <a:ext uri="{FF2B5EF4-FFF2-40B4-BE49-F238E27FC236}">
                <a16:creationId xmlns:a16="http://schemas.microsoft.com/office/drawing/2014/main" id="{30E5AA89-A524-4E31-8E9B-93953EB33B41}"/>
              </a:ext>
            </a:extLst>
          </p:cNvPr>
          <p:cNvSpPr/>
          <p:nvPr/>
        </p:nvSpPr>
        <p:spPr>
          <a:xfrm>
            <a:off x="316423" y="805125"/>
            <a:ext cx="1413578" cy="1405721"/>
          </a:xfrm>
          <a:custGeom>
            <a:avLst/>
            <a:gdLst>
              <a:gd name="connsiteX0" fmla="*/ 959201 w 1857518"/>
              <a:gd name="connsiteY0" fmla="*/ 1852264 h 1847198"/>
              <a:gd name="connsiteX1" fmla="*/ 910700 w 1857518"/>
              <a:gd name="connsiteY1" fmla="*/ 1852264 h 1847198"/>
              <a:gd name="connsiteX2" fmla="*/ 891608 w 1857518"/>
              <a:gd name="connsiteY2" fmla="*/ 1830593 h 1847198"/>
              <a:gd name="connsiteX3" fmla="*/ 838463 w 1857518"/>
              <a:gd name="connsiteY3" fmla="*/ 1669608 h 1847198"/>
              <a:gd name="connsiteX4" fmla="*/ 813180 w 1857518"/>
              <a:gd name="connsiteY4" fmla="*/ 1646905 h 1847198"/>
              <a:gd name="connsiteX5" fmla="*/ 730624 w 1857518"/>
              <a:gd name="connsiteY5" fmla="*/ 1628330 h 1847198"/>
              <a:gd name="connsiteX6" fmla="*/ 693990 w 1857518"/>
              <a:gd name="connsiteY6" fmla="*/ 1639165 h 1847198"/>
              <a:gd name="connsiteX7" fmla="*/ 573251 w 1857518"/>
              <a:gd name="connsiteY7" fmla="*/ 1761452 h 1847198"/>
              <a:gd name="connsiteX8" fmla="*/ 542292 w 1857518"/>
              <a:gd name="connsiteY8" fmla="*/ 1766612 h 1847198"/>
              <a:gd name="connsiteX9" fmla="*/ 412782 w 1857518"/>
              <a:gd name="connsiteY9" fmla="*/ 1693859 h 1847198"/>
              <a:gd name="connsiteX10" fmla="*/ 398334 w 1857518"/>
              <a:gd name="connsiteY10" fmla="*/ 1660836 h 1847198"/>
              <a:gd name="connsiteX11" fmla="*/ 440644 w 1857518"/>
              <a:gd name="connsiteY11" fmla="*/ 1494176 h 1847198"/>
              <a:gd name="connsiteX12" fmla="*/ 432904 w 1857518"/>
              <a:gd name="connsiteY12" fmla="*/ 1462185 h 1847198"/>
              <a:gd name="connsiteX13" fmla="*/ 370471 w 1857518"/>
              <a:gd name="connsiteY13" fmla="*/ 1397172 h 1847198"/>
              <a:gd name="connsiteX14" fmla="*/ 340545 w 1857518"/>
              <a:gd name="connsiteY14" fmla="*/ 1388400 h 1847198"/>
              <a:gd name="connsiteX15" fmla="*/ 310618 w 1857518"/>
              <a:gd name="connsiteY15" fmla="*/ 1395108 h 1847198"/>
              <a:gd name="connsiteX16" fmla="*/ 170273 w 1857518"/>
              <a:gd name="connsiteY16" fmla="*/ 1426583 h 1847198"/>
              <a:gd name="connsiteX17" fmla="*/ 141377 w 1857518"/>
              <a:gd name="connsiteY17" fmla="*/ 1413683 h 1847198"/>
              <a:gd name="connsiteX18" fmla="*/ 70689 w 1857518"/>
              <a:gd name="connsiteY18" fmla="*/ 1276949 h 1847198"/>
              <a:gd name="connsiteX19" fmla="*/ 75848 w 1857518"/>
              <a:gd name="connsiteY19" fmla="*/ 1247539 h 1847198"/>
              <a:gd name="connsiteX20" fmla="*/ 206391 w 1857518"/>
              <a:gd name="connsiteY20" fmla="*/ 1126284 h 1847198"/>
              <a:gd name="connsiteX21" fmla="*/ 216710 w 1857518"/>
              <a:gd name="connsiteY21" fmla="*/ 1096873 h 1847198"/>
              <a:gd name="connsiteX22" fmla="*/ 201231 w 1857518"/>
              <a:gd name="connsiteY22" fmla="*/ 1012769 h 1847198"/>
              <a:gd name="connsiteX23" fmla="*/ 181108 w 1857518"/>
              <a:gd name="connsiteY23" fmla="*/ 989034 h 1847198"/>
              <a:gd name="connsiteX24" fmla="*/ 67077 w 1857518"/>
              <a:gd name="connsiteY24" fmla="*/ 947240 h 1847198"/>
              <a:gd name="connsiteX25" fmla="*/ 0 w 1857518"/>
              <a:gd name="connsiteY25" fmla="*/ 921957 h 1847198"/>
              <a:gd name="connsiteX26" fmla="*/ 0 w 1857518"/>
              <a:gd name="connsiteY26" fmla="*/ 893062 h 1847198"/>
              <a:gd name="connsiteX27" fmla="*/ 4643 w 1857518"/>
              <a:gd name="connsiteY27" fmla="*/ 842496 h 1847198"/>
              <a:gd name="connsiteX28" fmla="*/ 17543 w 1857518"/>
              <a:gd name="connsiteY28" fmla="*/ 743945 h 1847198"/>
              <a:gd name="connsiteX29" fmla="*/ 38182 w 1857518"/>
              <a:gd name="connsiteY29" fmla="*/ 723305 h 1847198"/>
              <a:gd name="connsiteX30" fmla="*/ 214131 w 1857518"/>
              <a:gd name="connsiteY30" fmla="*/ 691315 h 1847198"/>
              <a:gd name="connsiteX31" fmla="*/ 239929 w 1857518"/>
              <a:gd name="connsiteY31" fmla="*/ 671192 h 1847198"/>
              <a:gd name="connsiteX32" fmla="*/ 266760 w 1857518"/>
              <a:gd name="connsiteY32" fmla="*/ 606695 h 1847198"/>
              <a:gd name="connsiteX33" fmla="*/ 262116 w 1857518"/>
              <a:gd name="connsiteY33" fmla="*/ 570060 h 1847198"/>
              <a:gd name="connsiteX34" fmla="*/ 159437 w 1857518"/>
              <a:gd name="connsiteY34" fmla="*/ 434874 h 1847198"/>
              <a:gd name="connsiteX35" fmla="*/ 159953 w 1857518"/>
              <a:gd name="connsiteY35" fmla="*/ 401336 h 1847198"/>
              <a:gd name="connsiteX36" fmla="*/ 259536 w 1857518"/>
              <a:gd name="connsiteY36" fmla="*/ 278017 h 1847198"/>
              <a:gd name="connsiteX37" fmla="*/ 294623 w 1857518"/>
              <a:gd name="connsiteY37" fmla="*/ 268729 h 1847198"/>
              <a:gd name="connsiteX38" fmla="*/ 457672 w 1857518"/>
              <a:gd name="connsiteY38" fmla="*/ 336322 h 1847198"/>
              <a:gd name="connsiteX39" fmla="*/ 489146 w 1857518"/>
              <a:gd name="connsiteY39" fmla="*/ 333743 h 1847198"/>
              <a:gd name="connsiteX40" fmla="*/ 540744 w 1857518"/>
              <a:gd name="connsiteY40" fmla="*/ 298140 h 1847198"/>
              <a:gd name="connsiteX41" fmla="*/ 553127 w 1857518"/>
              <a:gd name="connsiteY41" fmla="*/ 273889 h 1847198"/>
              <a:gd name="connsiteX42" fmla="*/ 552096 w 1857518"/>
              <a:gd name="connsiteY42" fmla="*/ 255830 h 1847198"/>
              <a:gd name="connsiteX43" fmla="*/ 545904 w 1857518"/>
              <a:gd name="connsiteY43" fmla="*/ 175854 h 1847198"/>
              <a:gd name="connsiteX44" fmla="*/ 539712 w 1857518"/>
              <a:gd name="connsiteY44" fmla="*/ 95877 h 1847198"/>
              <a:gd name="connsiteX45" fmla="*/ 556739 w 1857518"/>
              <a:gd name="connsiteY45" fmla="*/ 69562 h 1847198"/>
              <a:gd name="connsiteX46" fmla="*/ 716176 w 1857518"/>
              <a:gd name="connsiteY46" fmla="*/ 15901 h 1847198"/>
              <a:gd name="connsiteX47" fmla="*/ 726496 w 1857518"/>
              <a:gd name="connsiteY47" fmla="*/ 14353 h 1847198"/>
              <a:gd name="connsiteX48" fmla="*/ 748167 w 1857518"/>
              <a:gd name="connsiteY48" fmla="*/ 28800 h 1847198"/>
              <a:gd name="connsiteX49" fmla="*/ 847750 w 1857518"/>
              <a:gd name="connsiteY49" fmla="*/ 172758 h 1847198"/>
              <a:gd name="connsiteX50" fmla="*/ 878709 w 1857518"/>
              <a:gd name="connsiteY50" fmla="*/ 187721 h 1847198"/>
              <a:gd name="connsiteX51" fmla="*/ 931855 w 1857518"/>
              <a:gd name="connsiteY51" fmla="*/ 185657 h 1847198"/>
              <a:gd name="connsiteX52" fmla="*/ 948366 w 1857518"/>
              <a:gd name="connsiteY52" fmla="*/ 177401 h 1847198"/>
              <a:gd name="connsiteX53" fmla="*/ 954042 w 1857518"/>
              <a:gd name="connsiteY53" fmla="*/ 169146 h 1847198"/>
              <a:gd name="connsiteX54" fmla="*/ 979840 w 1857518"/>
              <a:gd name="connsiteY54" fmla="*/ 121676 h 1847198"/>
              <a:gd name="connsiteX55" fmla="*/ 1037630 w 1857518"/>
              <a:gd name="connsiteY55" fmla="*/ 13837 h 1847198"/>
              <a:gd name="connsiteX56" fmla="*/ 1066525 w 1857518"/>
              <a:gd name="connsiteY56" fmla="*/ 937 h 1847198"/>
              <a:gd name="connsiteX57" fmla="*/ 1233702 w 1857518"/>
              <a:gd name="connsiteY57" fmla="*/ 40667 h 1847198"/>
              <a:gd name="connsiteX58" fmla="*/ 1253309 w 1857518"/>
              <a:gd name="connsiteY58" fmla="*/ 64918 h 1847198"/>
              <a:gd name="connsiteX59" fmla="*/ 1254341 w 1857518"/>
              <a:gd name="connsiteY59" fmla="*/ 85042 h 1847198"/>
              <a:gd name="connsiteX60" fmla="*/ 1258468 w 1857518"/>
              <a:gd name="connsiteY60" fmla="*/ 209908 h 1847198"/>
              <a:gd name="connsiteX61" fmla="*/ 1260016 w 1857518"/>
              <a:gd name="connsiteY61" fmla="*/ 244478 h 1847198"/>
              <a:gd name="connsiteX62" fmla="*/ 1276012 w 1857518"/>
              <a:gd name="connsiteY62" fmla="*/ 270277 h 1847198"/>
              <a:gd name="connsiteX63" fmla="*/ 1313678 w 1857518"/>
              <a:gd name="connsiteY63" fmla="*/ 291948 h 1847198"/>
              <a:gd name="connsiteX64" fmla="*/ 1349797 w 1857518"/>
              <a:gd name="connsiteY64" fmla="*/ 291948 h 1847198"/>
              <a:gd name="connsiteX65" fmla="*/ 1502526 w 1857518"/>
              <a:gd name="connsiteY65" fmla="*/ 206812 h 1847198"/>
              <a:gd name="connsiteX66" fmla="*/ 1535033 w 1857518"/>
              <a:gd name="connsiteY66" fmla="*/ 211456 h 1847198"/>
              <a:gd name="connsiteX67" fmla="*/ 1653707 w 1857518"/>
              <a:gd name="connsiteY67" fmla="*/ 332711 h 1847198"/>
              <a:gd name="connsiteX68" fmla="*/ 1657835 w 1857518"/>
              <a:gd name="connsiteY68" fmla="*/ 366249 h 1847198"/>
              <a:gd name="connsiteX69" fmla="*/ 1569087 w 1857518"/>
              <a:gd name="connsiteY69" fmla="*/ 515883 h 1847198"/>
              <a:gd name="connsiteX70" fmla="*/ 1568571 w 1857518"/>
              <a:gd name="connsiteY70" fmla="*/ 550453 h 1847198"/>
              <a:gd name="connsiteX71" fmla="*/ 1591274 w 1857518"/>
              <a:gd name="connsiteY71" fmla="*/ 592247 h 1847198"/>
              <a:gd name="connsiteX72" fmla="*/ 1617589 w 1857518"/>
              <a:gd name="connsiteY72" fmla="*/ 608759 h 1847198"/>
              <a:gd name="connsiteX73" fmla="*/ 1676926 w 1857518"/>
              <a:gd name="connsiteY73" fmla="*/ 612886 h 1847198"/>
              <a:gd name="connsiteX74" fmla="*/ 1797665 w 1857518"/>
              <a:gd name="connsiteY74" fmla="*/ 620626 h 1847198"/>
              <a:gd name="connsiteX75" fmla="*/ 1820884 w 1857518"/>
              <a:gd name="connsiteY75" fmla="*/ 640233 h 1847198"/>
              <a:gd name="connsiteX76" fmla="*/ 1857518 w 1857518"/>
              <a:gd name="connsiteY76" fmla="*/ 808442 h 1847198"/>
              <a:gd name="connsiteX77" fmla="*/ 1851842 w 1857518"/>
              <a:gd name="connsiteY77" fmla="*/ 829081 h 1847198"/>
              <a:gd name="connsiteX78" fmla="*/ 1841523 w 1857518"/>
              <a:gd name="connsiteY78" fmla="*/ 836305 h 1847198"/>
              <a:gd name="connsiteX79" fmla="*/ 1686214 w 1857518"/>
              <a:gd name="connsiteY79" fmla="*/ 913701 h 1847198"/>
              <a:gd name="connsiteX80" fmla="*/ 1668670 w 1857518"/>
              <a:gd name="connsiteY80" fmla="*/ 940016 h 1847198"/>
              <a:gd name="connsiteX81" fmla="*/ 1665059 w 1857518"/>
              <a:gd name="connsiteY81" fmla="*/ 998322 h 1847198"/>
              <a:gd name="connsiteX82" fmla="*/ 1678474 w 1857518"/>
              <a:gd name="connsiteY82" fmla="*/ 1026184 h 1847198"/>
              <a:gd name="connsiteX83" fmla="*/ 1821916 w 1857518"/>
              <a:gd name="connsiteY83" fmla="*/ 1131960 h 1847198"/>
              <a:gd name="connsiteX84" fmla="*/ 1831720 w 1857518"/>
              <a:gd name="connsiteY84" fmla="*/ 1163950 h 1847198"/>
              <a:gd name="connsiteX85" fmla="*/ 1805404 w 1857518"/>
              <a:gd name="connsiteY85" fmla="*/ 1236703 h 1847198"/>
              <a:gd name="connsiteX86" fmla="*/ 1775478 w 1857518"/>
              <a:gd name="connsiteY86" fmla="*/ 1317711 h 1847198"/>
              <a:gd name="connsiteX87" fmla="*/ 1750195 w 1857518"/>
              <a:gd name="connsiteY87" fmla="*/ 1334223 h 1847198"/>
              <a:gd name="connsiteX88" fmla="*/ 1685698 w 1857518"/>
              <a:gd name="connsiteY88" fmla="*/ 1327515 h 1847198"/>
              <a:gd name="connsiteX89" fmla="*/ 1574247 w 1857518"/>
              <a:gd name="connsiteY89" fmla="*/ 1315648 h 1847198"/>
              <a:gd name="connsiteX90" fmla="*/ 1545868 w 1857518"/>
              <a:gd name="connsiteY90" fmla="*/ 1328547 h 1847198"/>
              <a:gd name="connsiteX91" fmla="*/ 1505622 w 1857518"/>
              <a:gd name="connsiteY91" fmla="*/ 1383241 h 1847198"/>
              <a:gd name="connsiteX92" fmla="*/ 1500978 w 1857518"/>
              <a:gd name="connsiteY92" fmla="*/ 1417811 h 1847198"/>
              <a:gd name="connsiteX93" fmla="*/ 1563411 w 1857518"/>
              <a:gd name="connsiteY93" fmla="*/ 1581892 h 1847198"/>
              <a:gd name="connsiteX94" fmla="*/ 1554124 w 1857518"/>
              <a:gd name="connsiteY94" fmla="*/ 1615430 h 1847198"/>
              <a:gd name="connsiteX95" fmla="*/ 1430805 w 1857518"/>
              <a:gd name="connsiteY95" fmla="*/ 1708822 h 1847198"/>
              <a:gd name="connsiteX96" fmla="*/ 1397266 w 1857518"/>
              <a:gd name="connsiteY96" fmla="*/ 1708306 h 1847198"/>
              <a:gd name="connsiteX97" fmla="*/ 1263628 w 1857518"/>
              <a:gd name="connsiteY97" fmla="*/ 1600467 h 1847198"/>
              <a:gd name="connsiteX98" fmla="*/ 1232154 w 1857518"/>
              <a:gd name="connsiteY98" fmla="*/ 1594275 h 1847198"/>
              <a:gd name="connsiteX99" fmla="*/ 1153725 w 1857518"/>
              <a:gd name="connsiteY99" fmla="*/ 1624202 h 1847198"/>
              <a:gd name="connsiteX100" fmla="*/ 1134634 w 1857518"/>
              <a:gd name="connsiteY100" fmla="*/ 1646905 h 1847198"/>
              <a:gd name="connsiteX101" fmla="*/ 1123798 w 1857518"/>
              <a:gd name="connsiteY101" fmla="*/ 1698503 h 1847198"/>
              <a:gd name="connsiteX102" fmla="*/ 1097999 w 1857518"/>
              <a:gd name="connsiteY102" fmla="*/ 1821821 h 1847198"/>
              <a:gd name="connsiteX103" fmla="*/ 1076329 w 1857518"/>
              <a:gd name="connsiteY103" fmla="*/ 1842460 h 1847198"/>
              <a:gd name="connsiteX104" fmla="*/ 994288 w 1857518"/>
              <a:gd name="connsiteY104" fmla="*/ 1851232 h 1847198"/>
              <a:gd name="connsiteX105" fmla="*/ 959201 w 1857518"/>
              <a:gd name="connsiteY105" fmla="*/ 1852264 h 1847198"/>
              <a:gd name="connsiteX106" fmla="*/ 928759 w 1857518"/>
              <a:gd name="connsiteY106" fmla="*/ 382245 h 1847198"/>
              <a:gd name="connsiteX107" fmla="*/ 386983 w 1857518"/>
              <a:gd name="connsiteY107" fmla="*/ 921957 h 1847198"/>
              <a:gd name="connsiteX108" fmla="*/ 926695 w 1857518"/>
              <a:gd name="connsiteY108" fmla="*/ 1465797 h 1847198"/>
              <a:gd name="connsiteX109" fmla="*/ 1470535 w 1857518"/>
              <a:gd name="connsiteY109" fmla="*/ 924537 h 1847198"/>
              <a:gd name="connsiteX110" fmla="*/ 928759 w 1857518"/>
              <a:gd name="connsiteY110" fmla="*/ 382245 h 1847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1857518" h="1847198">
                <a:moveTo>
                  <a:pt x="959201" y="1852264"/>
                </a:moveTo>
                <a:cubicBezTo>
                  <a:pt x="943206" y="1852264"/>
                  <a:pt x="927211" y="1852264"/>
                  <a:pt x="910700" y="1852264"/>
                </a:cubicBezTo>
                <a:cubicBezTo>
                  <a:pt x="900380" y="1848652"/>
                  <a:pt x="894704" y="1840913"/>
                  <a:pt x="891608" y="1830593"/>
                </a:cubicBezTo>
                <a:cubicBezTo>
                  <a:pt x="874065" y="1776931"/>
                  <a:pt x="856006" y="1723270"/>
                  <a:pt x="838463" y="1669608"/>
                </a:cubicBezTo>
                <a:cubicBezTo>
                  <a:pt x="834335" y="1657224"/>
                  <a:pt x="826080" y="1649485"/>
                  <a:pt x="813180" y="1646905"/>
                </a:cubicBezTo>
                <a:cubicBezTo>
                  <a:pt x="785833" y="1640713"/>
                  <a:pt x="757970" y="1635037"/>
                  <a:pt x="730624" y="1628330"/>
                </a:cubicBezTo>
                <a:cubicBezTo>
                  <a:pt x="716176" y="1624718"/>
                  <a:pt x="704309" y="1628330"/>
                  <a:pt x="693990" y="1639165"/>
                </a:cubicBezTo>
                <a:cubicBezTo>
                  <a:pt x="654259" y="1680443"/>
                  <a:pt x="613497" y="1720690"/>
                  <a:pt x="573251" y="1761452"/>
                </a:cubicBezTo>
                <a:cubicBezTo>
                  <a:pt x="563963" y="1770739"/>
                  <a:pt x="553127" y="1772804"/>
                  <a:pt x="542292" y="1766612"/>
                </a:cubicBezTo>
                <a:cubicBezTo>
                  <a:pt x="498950" y="1742361"/>
                  <a:pt x="456123" y="1718110"/>
                  <a:pt x="412782" y="1693859"/>
                </a:cubicBezTo>
                <a:cubicBezTo>
                  <a:pt x="397818" y="1685603"/>
                  <a:pt x="394206" y="1676832"/>
                  <a:pt x="398334" y="1660836"/>
                </a:cubicBezTo>
                <a:cubicBezTo>
                  <a:pt x="412265" y="1605111"/>
                  <a:pt x="426713" y="1549901"/>
                  <a:pt x="440644" y="1494176"/>
                </a:cubicBezTo>
                <a:cubicBezTo>
                  <a:pt x="443741" y="1482308"/>
                  <a:pt x="441676" y="1471473"/>
                  <a:pt x="432904" y="1462185"/>
                </a:cubicBezTo>
                <a:cubicBezTo>
                  <a:pt x="412265" y="1440514"/>
                  <a:pt x="391110" y="1418843"/>
                  <a:pt x="370471" y="1397172"/>
                </a:cubicBezTo>
                <a:cubicBezTo>
                  <a:pt x="362216" y="1388400"/>
                  <a:pt x="351896" y="1385820"/>
                  <a:pt x="340545" y="1388400"/>
                </a:cubicBezTo>
                <a:cubicBezTo>
                  <a:pt x="330226" y="1390464"/>
                  <a:pt x="320422" y="1393044"/>
                  <a:pt x="310618" y="1395108"/>
                </a:cubicBezTo>
                <a:cubicBezTo>
                  <a:pt x="263664" y="1405428"/>
                  <a:pt x="217226" y="1416263"/>
                  <a:pt x="170273" y="1426583"/>
                </a:cubicBezTo>
                <a:cubicBezTo>
                  <a:pt x="157373" y="1429679"/>
                  <a:pt x="147054" y="1425035"/>
                  <a:pt x="141377" y="1413683"/>
                </a:cubicBezTo>
                <a:cubicBezTo>
                  <a:pt x="117642" y="1368277"/>
                  <a:pt x="94423" y="1322355"/>
                  <a:pt x="70689" y="1276949"/>
                </a:cubicBezTo>
                <a:cubicBezTo>
                  <a:pt x="65529" y="1266630"/>
                  <a:pt x="67593" y="1255278"/>
                  <a:pt x="75848" y="1247539"/>
                </a:cubicBezTo>
                <a:cubicBezTo>
                  <a:pt x="119191" y="1207292"/>
                  <a:pt x="163049" y="1166530"/>
                  <a:pt x="206391" y="1126284"/>
                </a:cubicBezTo>
                <a:cubicBezTo>
                  <a:pt x="215162" y="1118544"/>
                  <a:pt x="218258" y="1108225"/>
                  <a:pt x="216710" y="1096873"/>
                </a:cubicBezTo>
                <a:cubicBezTo>
                  <a:pt x="211551" y="1069010"/>
                  <a:pt x="206391" y="1040631"/>
                  <a:pt x="201231" y="1012769"/>
                </a:cubicBezTo>
                <a:cubicBezTo>
                  <a:pt x="199167" y="1000901"/>
                  <a:pt x="192459" y="993162"/>
                  <a:pt x="181108" y="989034"/>
                </a:cubicBezTo>
                <a:cubicBezTo>
                  <a:pt x="142925" y="975103"/>
                  <a:pt x="104743" y="961171"/>
                  <a:pt x="67077" y="947240"/>
                </a:cubicBezTo>
                <a:cubicBezTo>
                  <a:pt x="44890" y="938984"/>
                  <a:pt x="22187" y="931760"/>
                  <a:pt x="0" y="921957"/>
                </a:cubicBezTo>
                <a:cubicBezTo>
                  <a:pt x="0" y="912153"/>
                  <a:pt x="0" y="902866"/>
                  <a:pt x="0" y="893062"/>
                </a:cubicBezTo>
                <a:cubicBezTo>
                  <a:pt x="1548" y="876035"/>
                  <a:pt x="3096" y="859524"/>
                  <a:pt x="4643" y="842496"/>
                </a:cubicBezTo>
                <a:cubicBezTo>
                  <a:pt x="7740" y="809474"/>
                  <a:pt x="12383" y="776451"/>
                  <a:pt x="17543" y="743945"/>
                </a:cubicBezTo>
                <a:cubicBezTo>
                  <a:pt x="19091" y="733109"/>
                  <a:pt x="26831" y="725369"/>
                  <a:pt x="38182" y="723305"/>
                </a:cubicBezTo>
                <a:cubicBezTo>
                  <a:pt x="97003" y="712470"/>
                  <a:pt x="155309" y="702150"/>
                  <a:pt x="214131" y="691315"/>
                </a:cubicBezTo>
                <a:cubicBezTo>
                  <a:pt x="226514" y="689251"/>
                  <a:pt x="234770" y="682543"/>
                  <a:pt x="239929" y="671192"/>
                </a:cubicBezTo>
                <a:cubicBezTo>
                  <a:pt x="248701" y="649521"/>
                  <a:pt x="257989" y="627850"/>
                  <a:pt x="266760" y="606695"/>
                </a:cubicBezTo>
                <a:cubicBezTo>
                  <a:pt x="272436" y="593279"/>
                  <a:pt x="270888" y="581928"/>
                  <a:pt x="262116" y="570060"/>
                </a:cubicBezTo>
                <a:cubicBezTo>
                  <a:pt x="227546" y="525170"/>
                  <a:pt x="193492" y="479764"/>
                  <a:pt x="159437" y="434874"/>
                </a:cubicBezTo>
                <a:cubicBezTo>
                  <a:pt x="150665" y="423007"/>
                  <a:pt x="150665" y="412687"/>
                  <a:pt x="159953" y="401336"/>
                </a:cubicBezTo>
                <a:cubicBezTo>
                  <a:pt x="192975" y="360058"/>
                  <a:pt x="225998" y="319295"/>
                  <a:pt x="259536" y="278017"/>
                </a:cubicBezTo>
                <a:cubicBezTo>
                  <a:pt x="270372" y="265118"/>
                  <a:pt x="279144" y="262538"/>
                  <a:pt x="294623" y="268729"/>
                </a:cubicBezTo>
                <a:cubicBezTo>
                  <a:pt x="348801" y="291433"/>
                  <a:pt x="402978" y="313620"/>
                  <a:pt x="457672" y="336322"/>
                </a:cubicBezTo>
                <a:cubicBezTo>
                  <a:pt x="468507" y="340966"/>
                  <a:pt x="479342" y="340450"/>
                  <a:pt x="489146" y="333743"/>
                </a:cubicBezTo>
                <a:cubicBezTo>
                  <a:pt x="506690" y="321875"/>
                  <a:pt x="523717" y="310008"/>
                  <a:pt x="540744" y="298140"/>
                </a:cubicBezTo>
                <a:cubicBezTo>
                  <a:pt x="548999" y="292464"/>
                  <a:pt x="553127" y="284209"/>
                  <a:pt x="553127" y="273889"/>
                </a:cubicBezTo>
                <a:cubicBezTo>
                  <a:pt x="553127" y="267697"/>
                  <a:pt x="552612" y="261506"/>
                  <a:pt x="552096" y="255830"/>
                </a:cubicBezTo>
                <a:cubicBezTo>
                  <a:pt x="550032" y="228999"/>
                  <a:pt x="547968" y="202684"/>
                  <a:pt x="545904" y="175854"/>
                </a:cubicBezTo>
                <a:cubicBezTo>
                  <a:pt x="543840" y="149023"/>
                  <a:pt x="541776" y="122708"/>
                  <a:pt x="539712" y="95877"/>
                </a:cubicBezTo>
                <a:cubicBezTo>
                  <a:pt x="538680" y="83493"/>
                  <a:pt x="544872" y="73690"/>
                  <a:pt x="556739" y="69562"/>
                </a:cubicBezTo>
                <a:cubicBezTo>
                  <a:pt x="609885" y="51503"/>
                  <a:pt x="663031" y="33444"/>
                  <a:pt x="716176" y="15901"/>
                </a:cubicBezTo>
                <a:cubicBezTo>
                  <a:pt x="719788" y="14869"/>
                  <a:pt x="722884" y="14353"/>
                  <a:pt x="726496" y="14353"/>
                </a:cubicBezTo>
                <a:cubicBezTo>
                  <a:pt x="736299" y="14869"/>
                  <a:pt x="742491" y="21060"/>
                  <a:pt x="748167" y="28800"/>
                </a:cubicBezTo>
                <a:cubicBezTo>
                  <a:pt x="781189" y="76786"/>
                  <a:pt x="814728" y="124772"/>
                  <a:pt x="847750" y="172758"/>
                </a:cubicBezTo>
                <a:cubicBezTo>
                  <a:pt x="855490" y="183593"/>
                  <a:pt x="865810" y="188753"/>
                  <a:pt x="878709" y="187721"/>
                </a:cubicBezTo>
                <a:cubicBezTo>
                  <a:pt x="896252" y="186173"/>
                  <a:pt x="914312" y="185657"/>
                  <a:pt x="931855" y="185657"/>
                </a:cubicBezTo>
                <a:cubicBezTo>
                  <a:pt x="939079" y="185657"/>
                  <a:pt x="944239" y="183077"/>
                  <a:pt x="948366" y="177401"/>
                </a:cubicBezTo>
                <a:cubicBezTo>
                  <a:pt x="950430" y="174822"/>
                  <a:pt x="952494" y="171726"/>
                  <a:pt x="954042" y="169146"/>
                </a:cubicBezTo>
                <a:cubicBezTo>
                  <a:pt x="962814" y="153150"/>
                  <a:pt x="971069" y="137155"/>
                  <a:pt x="979840" y="121676"/>
                </a:cubicBezTo>
                <a:cubicBezTo>
                  <a:pt x="998932" y="85558"/>
                  <a:pt x="1018539" y="49955"/>
                  <a:pt x="1037630" y="13837"/>
                </a:cubicBezTo>
                <a:cubicBezTo>
                  <a:pt x="1043822" y="2485"/>
                  <a:pt x="1053626" y="-2159"/>
                  <a:pt x="1066525" y="937"/>
                </a:cubicBezTo>
                <a:cubicBezTo>
                  <a:pt x="1122251" y="14353"/>
                  <a:pt x="1177976" y="27252"/>
                  <a:pt x="1233702" y="40667"/>
                </a:cubicBezTo>
                <a:cubicBezTo>
                  <a:pt x="1245569" y="43763"/>
                  <a:pt x="1252793" y="52535"/>
                  <a:pt x="1253309" y="64918"/>
                </a:cubicBezTo>
                <a:cubicBezTo>
                  <a:pt x="1253825" y="71626"/>
                  <a:pt x="1253825" y="78334"/>
                  <a:pt x="1254341" y="85042"/>
                </a:cubicBezTo>
                <a:cubicBezTo>
                  <a:pt x="1255888" y="126836"/>
                  <a:pt x="1256921" y="168630"/>
                  <a:pt x="1258468" y="209908"/>
                </a:cubicBezTo>
                <a:cubicBezTo>
                  <a:pt x="1258985" y="221260"/>
                  <a:pt x="1259501" y="233127"/>
                  <a:pt x="1260016" y="244478"/>
                </a:cubicBezTo>
                <a:cubicBezTo>
                  <a:pt x="1260532" y="255830"/>
                  <a:pt x="1266208" y="264602"/>
                  <a:pt x="1276012" y="270277"/>
                </a:cubicBezTo>
                <a:cubicBezTo>
                  <a:pt x="1288395" y="277501"/>
                  <a:pt x="1301295" y="284209"/>
                  <a:pt x="1313678" y="291948"/>
                </a:cubicBezTo>
                <a:cubicBezTo>
                  <a:pt x="1326062" y="299172"/>
                  <a:pt x="1337413" y="298656"/>
                  <a:pt x="1349797" y="291948"/>
                </a:cubicBezTo>
                <a:cubicBezTo>
                  <a:pt x="1400879" y="263570"/>
                  <a:pt x="1451444" y="235191"/>
                  <a:pt x="1502526" y="206812"/>
                </a:cubicBezTo>
                <a:cubicBezTo>
                  <a:pt x="1514394" y="200105"/>
                  <a:pt x="1525745" y="202168"/>
                  <a:pt x="1535033" y="211456"/>
                </a:cubicBezTo>
                <a:cubicBezTo>
                  <a:pt x="1574763" y="251702"/>
                  <a:pt x="1613977" y="292464"/>
                  <a:pt x="1653707" y="332711"/>
                </a:cubicBezTo>
                <a:cubicBezTo>
                  <a:pt x="1664027" y="343546"/>
                  <a:pt x="1665575" y="353350"/>
                  <a:pt x="1657835" y="366249"/>
                </a:cubicBezTo>
                <a:cubicBezTo>
                  <a:pt x="1628424" y="416299"/>
                  <a:pt x="1598497" y="465833"/>
                  <a:pt x="1569087" y="515883"/>
                </a:cubicBezTo>
                <a:cubicBezTo>
                  <a:pt x="1562379" y="527234"/>
                  <a:pt x="1561863" y="539102"/>
                  <a:pt x="1568571" y="550453"/>
                </a:cubicBezTo>
                <a:cubicBezTo>
                  <a:pt x="1576311" y="564384"/>
                  <a:pt x="1583534" y="578316"/>
                  <a:pt x="1591274" y="592247"/>
                </a:cubicBezTo>
                <a:cubicBezTo>
                  <a:pt x="1596950" y="602567"/>
                  <a:pt x="1605721" y="608243"/>
                  <a:pt x="1617589" y="608759"/>
                </a:cubicBezTo>
                <a:cubicBezTo>
                  <a:pt x="1637196" y="610307"/>
                  <a:pt x="1657319" y="611339"/>
                  <a:pt x="1676926" y="612886"/>
                </a:cubicBezTo>
                <a:cubicBezTo>
                  <a:pt x="1717172" y="615466"/>
                  <a:pt x="1757419" y="618046"/>
                  <a:pt x="1797665" y="620626"/>
                </a:cubicBezTo>
                <a:cubicBezTo>
                  <a:pt x="1809016" y="621142"/>
                  <a:pt x="1818304" y="628882"/>
                  <a:pt x="1820884" y="640233"/>
                </a:cubicBezTo>
                <a:cubicBezTo>
                  <a:pt x="1833267" y="695959"/>
                  <a:pt x="1845135" y="752200"/>
                  <a:pt x="1857518" y="808442"/>
                </a:cubicBezTo>
                <a:cubicBezTo>
                  <a:pt x="1859066" y="816181"/>
                  <a:pt x="1857002" y="822889"/>
                  <a:pt x="1851842" y="829081"/>
                </a:cubicBezTo>
                <a:cubicBezTo>
                  <a:pt x="1849262" y="832177"/>
                  <a:pt x="1845135" y="834241"/>
                  <a:pt x="1841523" y="836305"/>
                </a:cubicBezTo>
                <a:cubicBezTo>
                  <a:pt x="1789925" y="862103"/>
                  <a:pt x="1738327" y="887902"/>
                  <a:pt x="1686214" y="913701"/>
                </a:cubicBezTo>
                <a:cubicBezTo>
                  <a:pt x="1675378" y="919377"/>
                  <a:pt x="1669187" y="927633"/>
                  <a:pt x="1668670" y="940016"/>
                </a:cubicBezTo>
                <a:cubicBezTo>
                  <a:pt x="1667639" y="959623"/>
                  <a:pt x="1666090" y="978714"/>
                  <a:pt x="1665059" y="998322"/>
                </a:cubicBezTo>
                <a:cubicBezTo>
                  <a:pt x="1664543" y="1009673"/>
                  <a:pt x="1668670" y="1019477"/>
                  <a:pt x="1678474" y="1026184"/>
                </a:cubicBezTo>
                <a:cubicBezTo>
                  <a:pt x="1726460" y="1061271"/>
                  <a:pt x="1773930" y="1096873"/>
                  <a:pt x="1821916" y="1131960"/>
                </a:cubicBezTo>
                <a:cubicBezTo>
                  <a:pt x="1833267" y="1140215"/>
                  <a:pt x="1836879" y="1150535"/>
                  <a:pt x="1831720" y="1163950"/>
                </a:cubicBezTo>
                <a:cubicBezTo>
                  <a:pt x="1822948" y="1188201"/>
                  <a:pt x="1814176" y="1212452"/>
                  <a:pt x="1805404" y="1236703"/>
                </a:cubicBezTo>
                <a:cubicBezTo>
                  <a:pt x="1795601" y="1263534"/>
                  <a:pt x="1785798" y="1290881"/>
                  <a:pt x="1775478" y="1317711"/>
                </a:cubicBezTo>
                <a:cubicBezTo>
                  <a:pt x="1771350" y="1329063"/>
                  <a:pt x="1761546" y="1335255"/>
                  <a:pt x="1750195" y="1334223"/>
                </a:cubicBezTo>
                <a:cubicBezTo>
                  <a:pt x="1728524" y="1332159"/>
                  <a:pt x="1707369" y="1329579"/>
                  <a:pt x="1685698" y="1327515"/>
                </a:cubicBezTo>
                <a:cubicBezTo>
                  <a:pt x="1648548" y="1323387"/>
                  <a:pt x="1611397" y="1319259"/>
                  <a:pt x="1574247" y="1315648"/>
                </a:cubicBezTo>
                <a:cubicBezTo>
                  <a:pt x="1562379" y="1314616"/>
                  <a:pt x="1553092" y="1318743"/>
                  <a:pt x="1545868" y="1328547"/>
                </a:cubicBezTo>
                <a:cubicBezTo>
                  <a:pt x="1532453" y="1346606"/>
                  <a:pt x="1519553" y="1365181"/>
                  <a:pt x="1505622" y="1383241"/>
                </a:cubicBezTo>
                <a:cubicBezTo>
                  <a:pt x="1497366" y="1394076"/>
                  <a:pt x="1496334" y="1405428"/>
                  <a:pt x="1500978" y="1417811"/>
                </a:cubicBezTo>
                <a:cubicBezTo>
                  <a:pt x="1521617" y="1472505"/>
                  <a:pt x="1542772" y="1527198"/>
                  <a:pt x="1563411" y="1581892"/>
                </a:cubicBezTo>
                <a:cubicBezTo>
                  <a:pt x="1569087" y="1596339"/>
                  <a:pt x="1565991" y="1606143"/>
                  <a:pt x="1554124" y="1615430"/>
                </a:cubicBezTo>
                <a:cubicBezTo>
                  <a:pt x="1512845" y="1646389"/>
                  <a:pt x="1472083" y="1677864"/>
                  <a:pt x="1430805" y="1708822"/>
                </a:cubicBezTo>
                <a:cubicBezTo>
                  <a:pt x="1418938" y="1717594"/>
                  <a:pt x="1408618" y="1717594"/>
                  <a:pt x="1397266" y="1708306"/>
                </a:cubicBezTo>
                <a:cubicBezTo>
                  <a:pt x="1352892" y="1672704"/>
                  <a:pt x="1308003" y="1636585"/>
                  <a:pt x="1263628" y="1600467"/>
                </a:cubicBezTo>
                <a:cubicBezTo>
                  <a:pt x="1253825" y="1592727"/>
                  <a:pt x="1243505" y="1590147"/>
                  <a:pt x="1232154" y="1594275"/>
                </a:cubicBezTo>
                <a:cubicBezTo>
                  <a:pt x="1205839" y="1604079"/>
                  <a:pt x="1179524" y="1613883"/>
                  <a:pt x="1153725" y="1624202"/>
                </a:cubicBezTo>
                <a:cubicBezTo>
                  <a:pt x="1143406" y="1628330"/>
                  <a:pt x="1137214" y="1636070"/>
                  <a:pt x="1134634" y="1646905"/>
                </a:cubicBezTo>
                <a:cubicBezTo>
                  <a:pt x="1131022" y="1663932"/>
                  <a:pt x="1127411" y="1681475"/>
                  <a:pt x="1123798" y="1698503"/>
                </a:cubicBezTo>
                <a:cubicBezTo>
                  <a:pt x="1115027" y="1739781"/>
                  <a:pt x="1106771" y="1780543"/>
                  <a:pt x="1097999" y="1821821"/>
                </a:cubicBezTo>
                <a:cubicBezTo>
                  <a:pt x="1095420" y="1833689"/>
                  <a:pt x="1088196" y="1840913"/>
                  <a:pt x="1076329" y="1842460"/>
                </a:cubicBezTo>
                <a:cubicBezTo>
                  <a:pt x="1048982" y="1846072"/>
                  <a:pt x="1021635" y="1848652"/>
                  <a:pt x="994288" y="1851232"/>
                </a:cubicBezTo>
                <a:cubicBezTo>
                  <a:pt x="980873" y="1850200"/>
                  <a:pt x="970037" y="1851232"/>
                  <a:pt x="959201" y="1852264"/>
                </a:cubicBezTo>
                <a:close/>
                <a:moveTo>
                  <a:pt x="928759" y="382245"/>
                </a:moveTo>
                <a:cubicBezTo>
                  <a:pt x="633620" y="381729"/>
                  <a:pt x="388015" y="619594"/>
                  <a:pt x="386983" y="921957"/>
                </a:cubicBezTo>
                <a:cubicBezTo>
                  <a:pt x="385951" y="1222772"/>
                  <a:pt x="627428" y="1464765"/>
                  <a:pt x="926695" y="1465797"/>
                </a:cubicBezTo>
                <a:cubicBezTo>
                  <a:pt x="1229058" y="1466829"/>
                  <a:pt x="1470019" y="1222772"/>
                  <a:pt x="1470535" y="924537"/>
                </a:cubicBezTo>
                <a:cubicBezTo>
                  <a:pt x="1470535" y="625270"/>
                  <a:pt x="1228026" y="381729"/>
                  <a:pt x="928759" y="382245"/>
                </a:cubicBezTo>
                <a:close/>
              </a:path>
            </a:pathLst>
          </a:custGeom>
          <a:solidFill>
            <a:schemeClr val="bg1"/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latin typeface="Avenir Book" panose="02000503020000020003" pitchFamily="2" charset="0"/>
              <a:ea typeface="Baskerville" panose="02020502070401020303" pitchFamily="18" charset="0"/>
              <a:cs typeface="Farisi" pitchFamily="2" charset="-78"/>
            </a:endParaRPr>
          </a:p>
        </p:txBody>
      </p:sp>
      <p:sp>
        <p:nvSpPr>
          <p:cNvPr id="40" name="Rectangle 7">
            <a:extLst>
              <a:ext uri="{FF2B5EF4-FFF2-40B4-BE49-F238E27FC236}">
                <a16:creationId xmlns:a16="http://schemas.microsoft.com/office/drawing/2014/main" id="{A3A0B791-EE47-498C-A5E6-F4DC7EE088C0}"/>
              </a:ext>
            </a:extLst>
          </p:cNvPr>
          <p:cNvSpPr/>
          <p:nvPr/>
        </p:nvSpPr>
        <p:spPr>
          <a:xfrm>
            <a:off x="834914" y="1316943"/>
            <a:ext cx="376597" cy="38208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latin typeface="Avenir Book" panose="02000503020000020003" pitchFamily="2" charset="0"/>
              <a:cs typeface="Farisi" pitchFamily="2" charset="-78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3" y="86721"/>
            <a:ext cx="467199" cy="542145"/>
          </a:xfrm>
          <a:prstGeom prst="rect">
            <a:avLst/>
          </a:prstGeom>
        </p:spPr>
      </p:pic>
      <p:sp>
        <p:nvSpPr>
          <p:cNvPr id="38" name="ZoneTexte 37"/>
          <p:cNvSpPr txBox="1"/>
          <p:nvPr/>
        </p:nvSpPr>
        <p:spPr>
          <a:xfrm>
            <a:off x="35271" y="3015971"/>
            <a:ext cx="24843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FF7E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Book" panose="02000503020000020003" pitchFamily="2" charset="0"/>
                <a:ea typeface="Baskerville" panose="02020502070401020303" pitchFamily="18" charset="0"/>
                <a:cs typeface="Farisi" pitchFamily="2" charset="-78"/>
              </a:rPr>
              <a:t>I- </a:t>
            </a:r>
            <a:r>
              <a:rPr lang="x-none" sz="2000" b="1" dirty="0">
                <a:solidFill>
                  <a:srgbClr val="FF7E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Book" panose="02000503020000020003" pitchFamily="2" charset="0"/>
                <a:ea typeface="Baskerville" panose="02020502070401020303" pitchFamily="18" charset="0"/>
                <a:cs typeface="Farisi" pitchFamily="2" charset="-78"/>
              </a:rPr>
              <a:t>INDICATEURS DE CONTRIBUTION DE LA PÊCHE ET DE L'ÉCONOMIE BLEUE À LA CROISSANCE </a:t>
            </a:r>
            <a:r>
              <a:rPr lang="x-none" sz="2000" b="1">
                <a:solidFill>
                  <a:srgbClr val="FF7E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Book" panose="02000503020000020003" pitchFamily="2" charset="0"/>
                <a:ea typeface="Baskerville" panose="02020502070401020303" pitchFamily="18" charset="0"/>
                <a:cs typeface="Farisi" pitchFamily="2" charset="-78"/>
              </a:rPr>
              <a:t>ÉCONOMIQUE NATIONALE</a:t>
            </a:r>
            <a:endParaRPr lang="x-none" sz="2000" b="1" dirty="0">
              <a:solidFill>
                <a:srgbClr val="FF7E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Book" panose="02000503020000020003" pitchFamily="2" charset="0"/>
              <a:ea typeface="Baskerville" panose="02020502070401020303" pitchFamily="18" charset="0"/>
              <a:cs typeface="Farisi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61994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643C059D-3E92-5F42-9CDB-235630B395D9}"/>
              </a:ext>
            </a:extLst>
          </p:cNvPr>
          <p:cNvGrpSpPr/>
          <p:nvPr/>
        </p:nvGrpSpPr>
        <p:grpSpPr>
          <a:xfrm flipH="1">
            <a:off x="7480630" y="378529"/>
            <a:ext cx="4132501" cy="950400"/>
            <a:chOff x="4045813" y="761800"/>
            <a:chExt cx="4236213" cy="9504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0A0B3A1-FBB2-6849-AF43-86B6820C47FA}"/>
                </a:ext>
              </a:extLst>
            </p:cNvPr>
            <p:cNvSpPr/>
            <p:nvPr/>
          </p:nvSpPr>
          <p:spPr>
            <a:xfrm>
              <a:off x="4045813" y="926688"/>
              <a:ext cx="3157529" cy="540000"/>
            </a:xfrm>
            <a:prstGeom prst="rect">
              <a:avLst/>
            </a:prstGeom>
            <a:solidFill>
              <a:srgbClr val="009051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x-none" sz="1400" b="1">
                  <a:latin typeface="Avenir Book" panose="02000503020000020003" pitchFamily="2" charset="0"/>
                </a:rPr>
                <a:t>AMÉLIORER LA CONSOMMATION DES PRODUITS HALIEUTIQUES</a:t>
              </a:r>
              <a:endParaRPr lang="x-none" sz="1400" b="1" dirty="0">
                <a:latin typeface="Avenir Book" panose="02000503020000020003" pitchFamily="2" charset="0"/>
              </a:endParaRPr>
            </a:p>
          </p:txBody>
        </p:sp>
        <p:sp>
          <p:nvSpPr>
            <p:cNvPr id="5" name="Losange 4">
              <a:extLst>
                <a:ext uri="{FF2B5EF4-FFF2-40B4-BE49-F238E27FC236}">
                  <a16:creationId xmlns:a16="http://schemas.microsoft.com/office/drawing/2014/main" id="{CB4685FC-7026-474B-8461-BEB97B968867}"/>
                </a:ext>
              </a:extLst>
            </p:cNvPr>
            <p:cNvSpPr/>
            <p:nvPr/>
          </p:nvSpPr>
          <p:spPr>
            <a:xfrm>
              <a:off x="7307139" y="761800"/>
              <a:ext cx="974887" cy="950400"/>
            </a:xfrm>
            <a:prstGeom prst="diamond">
              <a:avLst/>
            </a:prstGeom>
            <a:solidFill>
              <a:schemeClr val="accent2"/>
            </a:solidFill>
            <a:ln>
              <a:solidFill>
                <a:srgbClr val="9416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1400" dirty="0">
                  <a:latin typeface="Avenir Book" panose="02000503020000020003" pitchFamily="2" charset="0"/>
                </a:rPr>
                <a:t>1-3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7A3390CD-788A-B947-A00D-E5D99889A7BF}"/>
              </a:ext>
            </a:extLst>
          </p:cNvPr>
          <p:cNvSpPr/>
          <p:nvPr/>
        </p:nvSpPr>
        <p:spPr>
          <a:xfrm flipH="1">
            <a:off x="3367668" y="4272518"/>
            <a:ext cx="2926124" cy="763740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r-FR" sz="1400" b="1" dirty="0">
                <a:latin typeface="Avenir Book" panose="02000503020000020003" pitchFamily="2" charset="0"/>
              </a:rPr>
              <a:t>MESURER LA CONTRIBUTION ÉCONOMIQUE NATIONALE DE L'ECONOMIE BLEUE</a:t>
            </a:r>
          </a:p>
        </p:txBody>
      </p:sp>
      <p:sp>
        <p:nvSpPr>
          <p:cNvPr id="10" name="Freeform: Shape 4">
            <a:extLst>
              <a:ext uri="{FF2B5EF4-FFF2-40B4-BE49-F238E27FC236}">
                <a16:creationId xmlns:a16="http://schemas.microsoft.com/office/drawing/2014/main" id="{30E5AA89-A524-4E31-8E9B-93953EB33B41}"/>
              </a:ext>
            </a:extLst>
          </p:cNvPr>
          <p:cNvSpPr/>
          <p:nvPr/>
        </p:nvSpPr>
        <p:spPr>
          <a:xfrm>
            <a:off x="316423" y="805125"/>
            <a:ext cx="1413578" cy="1405721"/>
          </a:xfrm>
          <a:custGeom>
            <a:avLst/>
            <a:gdLst>
              <a:gd name="connsiteX0" fmla="*/ 959201 w 1857518"/>
              <a:gd name="connsiteY0" fmla="*/ 1852264 h 1847198"/>
              <a:gd name="connsiteX1" fmla="*/ 910700 w 1857518"/>
              <a:gd name="connsiteY1" fmla="*/ 1852264 h 1847198"/>
              <a:gd name="connsiteX2" fmla="*/ 891608 w 1857518"/>
              <a:gd name="connsiteY2" fmla="*/ 1830593 h 1847198"/>
              <a:gd name="connsiteX3" fmla="*/ 838463 w 1857518"/>
              <a:gd name="connsiteY3" fmla="*/ 1669608 h 1847198"/>
              <a:gd name="connsiteX4" fmla="*/ 813180 w 1857518"/>
              <a:gd name="connsiteY4" fmla="*/ 1646905 h 1847198"/>
              <a:gd name="connsiteX5" fmla="*/ 730624 w 1857518"/>
              <a:gd name="connsiteY5" fmla="*/ 1628330 h 1847198"/>
              <a:gd name="connsiteX6" fmla="*/ 693990 w 1857518"/>
              <a:gd name="connsiteY6" fmla="*/ 1639165 h 1847198"/>
              <a:gd name="connsiteX7" fmla="*/ 573251 w 1857518"/>
              <a:gd name="connsiteY7" fmla="*/ 1761452 h 1847198"/>
              <a:gd name="connsiteX8" fmla="*/ 542292 w 1857518"/>
              <a:gd name="connsiteY8" fmla="*/ 1766612 h 1847198"/>
              <a:gd name="connsiteX9" fmla="*/ 412782 w 1857518"/>
              <a:gd name="connsiteY9" fmla="*/ 1693859 h 1847198"/>
              <a:gd name="connsiteX10" fmla="*/ 398334 w 1857518"/>
              <a:gd name="connsiteY10" fmla="*/ 1660836 h 1847198"/>
              <a:gd name="connsiteX11" fmla="*/ 440644 w 1857518"/>
              <a:gd name="connsiteY11" fmla="*/ 1494176 h 1847198"/>
              <a:gd name="connsiteX12" fmla="*/ 432904 w 1857518"/>
              <a:gd name="connsiteY12" fmla="*/ 1462185 h 1847198"/>
              <a:gd name="connsiteX13" fmla="*/ 370471 w 1857518"/>
              <a:gd name="connsiteY13" fmla="*/ 1397172 h 1847198"/>
              <a:gd name="connsiteX14" fmla="*/ 340545 w 1857518"/>
              <a:gd name="connsiteY14" fmla="*/ 1388400 h 1847198"/>
              <a:gd name="connsiteX15" fmla="*/ 310618 w 1857518"/>
              <a:gd name="connsiteY15" fmla="*/ 1395108 h 1847198"/>
              <a:gd name="connsiteX16" fmla="*/ 170273 w 1857518"/>
              <a:gd name="connsiteY16" fmla="*/ 1426583 h 1847198"/>
              <a:gd name="connsiteX17" fmla="*/ 141377 w 1857518"/>
              <a:gd name="connsiteY17" fmla="*/ 1413683 h 1847198"/>
              <a:gd name="connsiteX18" fmla="*/ 70689 w 1857518"/>
              <a:gd name="connsiteY18" fmla="*/ 1276949 h 1847198"/>
              <a:gd name="connsiteX19" fmla="*/ 75848 w 1857518"/>
              <a:gd name="connsiteY19" fmla="*/ 1247539 h 1847198"/>
              <a:gd name="connsiteX20" fmla="*/ 206391 w 1857518"/>
              <a:gd name="connsiteY20" fmla="*/ 1126284 h 1847198"/>
              <a:gd name="connsiteX21" fmla="*/ 216710 w 1857518"/>
              <a:gd name="connsiteY21" fmla="*/ 1096873 h 1847198"/>
              <a:gd name="connsiteX22" fmla="*/ 201231 w 1857518"/>
              <a:gd name="connsiteY22" fmla="*/ 1012769 h 1847198"/>
              <a:gd name="connsiteX23" fmla="*/ 181108 w 1857518"/>
              <a:gd name="connsiteY23" fmla="*/ 989034 h 1847198"/>
              <a:gd name="connsiteX24" fmla="*/ 67077 w 1857518"/>
              <a:gd name="connsiteY24" fmla="*/ 947240 h 1847198"/>
              <a:gd name="connsiteX25" fmla="*/ 0 w 1857518"/>
              <a:gd name="connsiteY25" fmla="*/ 921957 h 1847198"/>
              <a:gd name="connsiteX26" fmla="*/ 0 w 1857518"/>
              <a:gd name="connsiteY26" fmla="*/ 893062 h 1847198"/>
              <a:gd name="connsiteX27" fmla="*/ 4643 w 1857518"/>
              <a:gd name="connsiteY27" fmla="*/ 842496 h 1847198"/>
              <a:gd name="connsiteX28" fmla="*/ 17543 w 1857518"/>
              <a:gd name="connsiteY28" fmla="*/ 743945 h 1847198"/>
              <a:gd name="connsiteX29" fmla="*/ 38182 w 1857518"/>
              <a:gd name="connsiteY29" fmla="*/ 723305 h 1847198"/>
              <a:gd name="connsiteX30" fmla="*/ 214131 w 1857518"/>
              <a:gd name="connsiteY30" fmla="*/ 691315 h 1847198"/>
              <a:gd name="connsiteX31" fmla="*/ 239929 w 1857518"/>
              <a:gd name="connsiteY31" fmla="*/ 671192 h 1847198"/>
              <a:gd name="connsiteX32" fmla="*/ 266760 w 1857518"/>
              <a:gd name="connsiteY32" fmla="*/ 606695 h 1847198"/>
              <a:gd name="connsiteX33" fmla="*/ 262116 w 1857518"/>
              <a:gd name="connsiteY33" fmla="*/ 570060 h 1847198"/>
              <a:gd name="connsiteX34" fmla="*/ 159437 w 1857518"/>
              <a:gd name="connsiteY34" fmla="*/ 434874 h 1847198"/>
              <a:gd name="connsiteX35" fmla="*/ 159953 w 1857518"/>
              <a:gd name="connsiteY35" fmla="*/ 401336 h 1847198"/>
              <a:gd name="connsiteX36" fmla="*/ 259536 w 1857518"/>
              <a:gd name="connsiteY36" fmla="*/ 278017 h 1847198"/>
              <a:gd name="connsiteX37" fmla="*/ 294623 w 1857518"/>
              <a:gd name="connsiteY37" fmla="*/ 268729 h 1847198"/>
              <a:gd name="connsiteX38" fmla="*/ 457672 w 1857518"/>
              <a:gd name="connsiteY38" fmla="*/ 336322 h 1847198"/>
              <a:gd name="connsiteX39" fmla="*/ 489146 w 1857518"/>
              <a:gd name="connsiteY39" fmla="*/ 333743 h 1847198"/>
              <a:gd name="connsiteX40" fmla="*/ 540744 w 1857518"/>
              <a:gd name="connsiteY40" fmla="*/ 298140 h 1847198"/>
              <a:gd name="connsiteX41" fmla="*/ 553127 w 1857518"/>
              <a:gd name="connsiteY41" fmla="*/ 273889 h 1847198"/>
              <a:gd name="connsiteX42" fmla="*/ 552096 w 1857518"/>
              <a:gd name="connsiteY42" fmla="*/ 255830 h 1847198"/>
              <a:gd name="connsiteX43" fmla="*/ 545904 w 1857518"/>
              <a:gd name="connsiteY43" fmla="*/ 175854 h 1847198"/>
              <a:gd name="connsiteX44" fmla="*/ 539712 w 1857518"/>
              <a:gd name="connsiteY44" fmla="*/ 95877 h 1847198"/>
              <a:gd name="connsiteX45" fmla="*/ 556739 w 1857518"/>
              <a:gd name="connsiteY45" fmla="*/ 69562 h 1847198"/>
              <a:gd name="connsiteX46" fmla="*/ 716176 w 1857518"/>
              <a:gd name="connsiteY46" fmla="*/ 15901 h 1847198"/>
              <a:gd name="connsiteX47" fmla="*/ 726496 w 1857518"/>
              <a:gd name="connsiteY47" fmla="*/ 14353 h 1847198"/>
              <a:gd name="connsiteX48" fmla="*/ 748167 w 1857518"/>
              <a:gd name="connsiteY48" fmla="*/ 28800 h 1847198"/>
              <a:gd name="connsiteX49" fmla="*/ 847750 w 1857518"/>
              <a:gd name="connsiteY49" fmla="*/ 172758 h 1847198"/>
              <a:gd name="connsiteX50" fmla="*/ 878709 w 1857518"/>
              <a:gd name="connsiteY50" fmla="*/ 187721 h 1847198"/>
              <a:gd name="connsiteX51" fmla="*/ 931855 w 1857518"/>
              <a:gd name="connsiteY51" fmla="*/ 185657 h 1847198"/>
              <a:gd name="connsiteX52" fmla="*/ 948366 w 1857518"/>
              <a:gd name="connsiteY52" fmla="*/ 177401 h 1847198"/>
              <a:gd name="connsiteX53" fmla="*/ 954042 w 1857518"/>
              <a:gd name="connsiteY53" fmla="*/ 169146 h 1847198"/>
              <a:gd name="connsiteX54" fmla="*/ 979840 w 1857518"/>
              <a:gd name="connsiteY54" fmla="*/ 121676 h 1847198"/>
              <a:gd name="connsiteX55" fmla="*/ 1037630 w 1857518"/>
              <a:gd name="connsiteY55" fmla="*/ 13837 h 1847198"/>
              <a:gd name="connsiteX56" fmla="*/ 1066525 w 1857518"/>
              <a:gd name="connsiteY56" fmla="*/ 937 h 1847198"/>
              <a:gd name="connsiteX57" fmla="*/ 1233702 w 1857518"/>
              <a:gd name="connsiteY57" fmla="*/ 40667 h 1847198"/>
              <a:gd name="connsiteX58" fmla="*/ 1253309 w 1857518"/>
              <a:gd name="connsiteY58" fmla="*/ 64918 h 1847198"/>
              <a:gd name="connsiteX59" fmla="*/ 1254341 w 1857518"/>
              <a:gd name="connsiteY59" fmla="*/ 85042 h 1847198"/>
              <a:gd name="connsiteX60" fmla="*/ 1258468 w 1857518"/>
              <a:gd name="connsiteY60" fmla="*/ 209908 h 1847198"/>
              <a:gd name="connsiteX61" fmla="*/ 1260016 w 1857518"/>
              <a:gd name="connsiteY61" fmla="*/ 244478 h 1847198"/>
              <a:gd name="connsiteX62" fmla="*/ 1276012 w 1857518"/>
              <a:gd name="connsiteY62" fmla="*/ 270277 h 1847198"/>
              <a:gd name="connsiteX63" fmla="*/ 1313678 w 1857518"/>
              <a:gd name="connsiteY63" fmla="*/ 291948 h 1847198"/>
              <a:gd name="connsiteX64" fmla="*/ 1349797 w 1857518"/>
              <a:gd name="connsiteY64" fmla="*/ 291948 h 1847198"/>
              <a:gd name="connsiteX65" fmla="*/ 1502526 w 1857518"/>
              <a:gd name="connsiteY65" fmla="*/ 206812 h 1847198"/>
              <a:gd name="connsiteX66" fmla="*/ 1535033 w 1857518"/>
              <a:gd name="connsiteY66" fmla="*/ 211456 h 1847198"/>
              <a:gd name="connsiteX67" fmla="*/ 1653707 w 1857518"/>
              <a:gd name="connsiteY67" fmla="*/ 332711 h 1847198"/>
              <a:gd name="connsiteX68" fmla="*/ 1657835 w 1857518"/>
              <a:gd name="connsiteY68" fmla="*/ 366249 h 1847198"/>
              <a:gd name="connsiteX69" fmla="*/ 1569087 w 1857518"/>
              <a:gd name="connsiteY69" fmla="*/ 515883 h 1847198"/>
              <a:gd name="connsiteX70" fmla="*/ 1568571 w 1857518"/>
              <a:gd name="connsiteY70" fmla="*/ 550453 h 1847198"/>
              <a:gd name="connsiteX71" fmla="*/ 1591274 w 1857518"/>
              <a:gd name="connsiteY71" fmla="*/ 592247 h 1847198"/>
              <a:gd name="connsiteX72" fmla="*/ 1617589 w 1857518"/>
              <a:gd name="connsiteY72" fmla="*/ 608759 h 1847198"/>
              <a:gd name="connsiteX73" fmla="*/ 1676926 w 1857518"/>
              <a:gd name="connsiteY73" fmla="*/ 612886 h 1847198"/>
              <a:gd name="connsiteX74" fmla="*/ 1797665 w 1857518"/>
              <a:gd name="connsiteY74" fmla="*/ 620626 h 1847198"/>
              <a:gd name="connsiteX75" fmla="*/ 1820884 w 1857518"/>
              <a:gd name="connsiteY75" fmla="*/ 640233 h 1847198"/>
              <a:gd name="connsiteX76" fmla="*/ 1857518 w 1857518"/>
              <a:gd name="connsiteY76" fmla="*/ 808442 h 1847198"/>
              <a:gd name="connsiteX77" fmla="*/ 1851842 w 1857518"/>
              <a:gd name="connsiteY77" fmla="*/ 829081 h 1847198"/>
              <a:gd name="connsiteX78" fmla="*/ 1841523 w 1857518"/>
              <a:gd name="connsiteY78" fmla="*/ 836305 h 1847198"/>
              <a:gd name="connsiteX79" fmla="*/ 1686214 w 1857518"/>
              <a:gd name="connsiteY79" fmla="*/ 913701 h 1847198"/>
              <a:gd name="connsiteX80" fmla="*/ 1668670 w 1857518"/>
              <a:gd name="connsiteY80" fmla="*/ 940016 h 1847198"/>
              <a:gd name="connsiteX81" fmla="*/ 1665059 w 1857518"/>
              <a:gd name="connsiteY81" fmla="*/ 998322 h 1847198"/>
              <a:gd name="connsiteX82" fmla="*/ 1678474 w 1857518"/>
              <a:gd name="connsiteY82" fmla="*/ 1026184 h 1847198"/>
              <a:gd name="connsiteX83" fmla="*/ 1821916 w 1857518"/>
              <a:gd name="connsiteY83" fmla="*/ 1131960 h 1847198"/>
              <a:gd name="connsiteX84" fmla="*/ 1831720 w 1857518"/>
              <a:gd name="connsiteY84" fmla="*/ 1163950 h 1847198"/>
              <a:gd name="connsiteX85" fmla="*/ 1805404 w 1857518"/>
              <a:gd name="connsiteY85" fmla="*/ 1236703 h 1847198"/>
              <a:gd name="connsiteX86" fmla="*/ 1775478 w 1857518"/>
              <a:gd name="connsiteY86" fmla="*/ 1317711 h 1847198"/>
              <a:gd name="connsiteX87" fmla="*/ 1750195 w 1857518"/>
              <a:gd name="connsiteY87" fmla="*/ 1334223 h 1847198"/>
              <a:gd name="connsiteX88" fmla="*/ 1685698 w 1857518"/>
              <a:gd name="connsiteY88" fmla="*/ 1327515 h 1847198"/>
              <a:gd name="connsiteX89" fmla="*/ 1574247 w 1857518"/>
              <a:gd name="connsiteY89" fmla="*/ 1315648 h 1847198"/>
              <a:gd name="connsiteX90" fmla="*/ 1545868 w 1857518"/>
              <a:gd name="connsiteY90" fmla="*/ 1328547 h 1847198"/>
              <a:gd name="connsiteX91" fmla="*/ 1505622 w 1857518"/>
              <a:gd name="connsiteY91" fmla="*/ 1383241 h 1847198"/>
              <a:gd name="connsiteX92" fmla="*/ 1500978 w 1857518"/>
              <a:gd name="connsiteY92" fmla="*/ 1417811 h 1847198"/>
              <a:gd name="connsiteX93" fmla="*/ 1563411 w 1857518"/>
              <a:gd name="connsiteY93" fmla="*/ 1581892 h 1847198"/>
              <a:gd name="connsiteX94" fmla="*/ 1554124 w 1857518"/>
              <a:gd name="connsiteY94" fmla="*/ 1615430 h 1847198"/>
              <a:gd name="connsiteX95" fmla="*/ 1430805 w 1857518"/>
              <a:gd name="connsiteY95" fmla="*/ 1708822 h 1847198"/>
              <a:gd name="connsiteX96" fmla="*/ 1397266 w 1857518"/>
              <a:gd name="connsiteY96" fmla="*/ 1708306 h 1847198"/>
              <a:gd name="connsiteX97" fmla="*/ 1263628 w 1857518"/>
              <a:gd name="connsiteY97" fmla="*/ 1600467 h 1847198"/>
              <a:gd name="connsiteX98" fmla="*/ 1232154 w 1857518"/>
              <a:gd name="connsiteY98" fmla="*/ 1594275 h 1847198"/>
              <a:gd name="connsiteX99" fmla="*/ 1153725 w 1857518"/>
              <a:gd name="connsiteY99" fmla="*/ 1624202 h 1847198"/>
              <a:gd name="connsiteX100" fmla="*/ 1134634 w 1857518"/>
              <a:gd name="connsiteY100" fmla="*/ 1646905 h 1847198"/>
              <a:gd name="connsiteX101" fmla="*/ 1123798 w 1857518"/>
              <a:gd name="connsiteY101" fmla="*/ 1698503 h 1847198"/>
              <a:gd name="connsiteX102" fmla="*/ 1097999 w 1857518"/>
              <a:gd name="connsiteY102" fmla="*/ 1821821 h 1847198"/>
              <a:gd name="connsiteX103" fmla="*/ 1076329 w 1857518"/>
              <a:gd name="connsiteY103" fmla="*/ 1842460 h 1847198"/>
              <a:gd name="connsiteX104" fmla="*/ 994288 w 1857518"/>
              <a:gd name="connsiteY104" fmla="*/ 1851232 h 1847198"/>
              <a:gd name="connsiteX105" fmla="*/ 959201 w 1857518"/>
              <a:gd name="connsiteY105" fmla="*/ 1852264 h 1847198"/>
              <a:gd name="connsiteX106" fmla="*/ 928759 w 1857518"/>
              <a:gd name="connsiteY106" fmla="*/ 382245 h 1847198"/>
              <a:gd name="connsiteX107" fmla="*/ 386983 w 1857518"/>
              <a:gd name="connsiteY107" fmla="*/ 921957 h 1847198"/>
              <a:gd name="connsiteX108" fmla="*/ 926695 w 1857518"/>
              <a:gd name="connsiteY108" fmla="*/ 1465797 h 1847198"/>
              <a:gd name="connsiteX109" fmla="*/ 1470535 w 1857518"/>
              <a:gd name="connsiteY109" fmla="*/ 924537 h 1847198"/>
              <a:gd name="connsiteX110" fmla="*/ 928759 w 1857518"/>
              <a:gd name="connsiteY110" fmla="*/ 382245 h 1847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1857518" h="1847198">
                <a:moveTo>
                  <a:pt x="959201" y="1852264"/>
                </a:moveTo>
                <a:cubicBezTo>
                  <a:pt x="943206" y="1852264"/>
                  <a:pt x="927211" y="1852264"/>
                  <a:pt x="910700" y="1852264"/>
                </a:cubicBezTo>
                <a:cubicBezTo>
                  <a:pt x="900380" y="1848652"/>
                  <a:pt x="894704" y="1840913"/>
                  <a:pt x="891608" y="1830593"/>
                </a:cubicBezTo>
                <a:cubicBezTo>
                  <a:pt x="874065" y="1776931"/>
                  <a:pt x="856006" y="1723270"/>
                  <a:pt x="838463" y="1669608"/>
                </a:cubicBezTo>
                <a:cubicBezTo>
                  <a:pt x="834335" y="1657224"/>
                  <a:pt x="826080" y="1649485"/>
                  <a:pt x="813180" y="1646905"/>
                </a:cubicBezTo>
                <a:cubicBezTo>
                  <a:pt x="785833" y="1640713"/>
                  <a:pt x="757970" y="1635037"/>
                  <a:pt x="730624" y="1628330"/>
                </a:cubicBezTo>
                <a:cubicBezTo>
                  <a:pt x="716176" y="1624718"/>
                  <a:pt x="704309" y="1628330"/>
                  <a:pt x="693990" y="1639165"/>
                </a:cubicBezTo>
                <a:cubicBezTo>
                  <a:pt x="654259" y="1680443"/>
                  <a:pt x="613497" y="1720690"/>
                  <a:pt x="573251" y="1761452"/>
                </a:cubicBezTo>
                <a:cubicBezTo>
                  <a:pt x="563963" y="1770739"/>
                  <a:pt x="553127" y="1772804"/>
                  <a:pt x="542292" y="1766612"/>
                </a:cubicBezTo>
                <a:cubicBezTo>
                  <a:pt x="498950" y="1742361"/>
                  <a:pt x="456123" y="1718110"/>
                  <a:pt x="412782" y="1693859"/>
                </a:cubicBezTo>
                <a:cubicBezTo>
                  <a:pt x="397818" y="1685603"/>
                  <a:pt x="394206" y="1676832"/>
                  <a:pt x="398334" y="1660836"/>
                </a:cubicBezTo>
                <a:cubicBezTo>
                  <a:pt x="412265" y="1605111"/>
                  <a:pt x="426713" y="1549901"/>
                  <a:pt x="440644" y="1494176"/>
                </a:cubicBezTo>
                <a:cubicBezTo>
                  <a:pt x="443741" y="1482308"/>
                  <a:pt x="441676" y="1471473"/>
                  <a:pt x="432904" y="1462185"/>
                </a:cubicBezTo>
                <a:cubicBezTo>
                  <a:pt x="412265" y="1440514"/>
                  <a:pt x="391110" y="1418843"/>
                  <a:pt x="370471" y="1397172"/>
                </a:cubicBezTo>
                <a:cubicBezTo>
                  <a:pt x="362216" y="1388400"/>
                  <a:pt x="351896" y="1385820"/>
                  <a:pt x="340545" y="1388400"/>
                </a:cubicBezTo>
                <a:cubicBezTo>
                  <a:pt x="330226" y="1390464"/>
                  <a:pt x="320422" y="1393044"/>
                  <a:pt x="310618" y="1395108"/>
                </a:cubicBezTo>
                <a:cubicBezTo>
                  <a:pt x="263664" y="1405428"/>
                  <a:pt x="217226" y="1416263"/>
                  <a:pt x="170273" y="1426583"/>
                </a:cubicBezTo>
                <a:cubicBezTo>
                  <a:pt x="157373" y="1429679"/>
                  <a:pt x="147054" y="1425035"/>
                  <a:pt x="141377" y="1413683"/>
                </a:cubicBezTo>
                <a:cubicBezTo>
                  <a:pt x="117642" y="1368277"/>
                  <a:pt x="94423" y="1322355"/>
                  <a:pt x="70689" y="1276949"/>
                </a:cubicBezTo>
                <a:cubicBezTo>
                  <a:pt x="65529" y="1266630"/>
                  <a:pt x="67593" y="1255278"/>
                  <a:pt x="75848" y="1247539"/>
                </a:cubicBezTo>
                <a:cubicBezTo>
                  <a:pt x="119191" y="1207292"/>
                  <a:pt x="163049" y="1166530"/>
                  <a:pt x="206391" y="1126284"/>
                </a:cubicBezTo>
                <a:cubicBezTo>
                  <a:pt x="215162" y="1118544"/>
                  <a:pt x="218258" y="1108225"/>
                  <a:pt x="216710" y="1096873"/>
                </a:cubicBezTo>
                <a:cubicBezTo>
                  <a:pt x="211551" y="1069010"/>
                  <a:pt x="206391" y="1040631"/>
                  <a:pt x="201231" y="1012769"/>
                </a:cubicBezTo>
                <a:cubicBezTo>
                  <a:pt x="199167" y="1000901"/>
                  <a:pt x="192459" y="993162"/>
                  <a:pt x="181108" y="989034"/>
                </a:cubicBezTo>
                <a:cubicBezTo>
                  <a:pt x="142925" y="975103"/>
                  <a:pt x="104743" y="961171"/>
                  <a:pt x="67077" y="947240"/>
                </a:cubicBezTo>
                <a:cubicBezTo>
                  <a:pt x="44890" y="938984"/>
                  <a:pt x="22187" y="931760"/>
                  <a:pt x="0" y="921957"/>
                </a:cubicBezTo>
                <a:cubicBezTo>
                  <a:pt x="0" y="912153"/>
                  <a:pt x="0" y="902866"/>
                  <a:pt x="0" y="893062"/>
                </a:cubicBezTo>
                <a:cubicBezTo>
                  <a:pt x="1548" y="876035"/>
                  <a:pt x="3096" y="859524"/>
                  <a:pt x="4643" y="842496"/>
                </a:cubicBezTo>
                <a:cubicBezTo>
                  <a:pt x="7740" y="809474"/>
                  <a:pt x="12383" y="776451"/>
                  <a:pt x="17543" y="743945"/>
                </a:cubicBezTo>
                <a:cubicBezTo>
                  <a:pt x="19091" y="733109"/>
                  <a:pt x="26831" y="725369"/>
                  <a:pt x="38182" y="723305"/>
                </a:cubicBezTo>
                <a:cubicBezTo>
                  <a:pt x="97003" y="712470"/>
                  <a:pt x="155309" y="702150"/>
                  <a:pt x="214131" y="691315"/>
                </a:cubicBezTo>
                <a:cubicBezTo>
                  <a:pt x="226514" y="689251"/>
                  <a:pt x="234770" y="682543"/>
                  <a:pt x="239929" y="671192"/>
                </a:cubicBezTo>
                <a:cubicBezTo>
                  <a:pt x="248701" y="649521"/>
                  <a:pt x="257989" y="627850"/>
                  <a:pt x="266760" y="606695"/>
                </a:cubicBezTo>
                <a:cubicBezTo>
                  <a:pt x="272436" y="593279"/>
                  <a:pt x="270888" y="581928"/>
                  <a:pt x="262116" y="570060"/>
                </a:cubicBezTo>
                <a:cubicBezTo>
                  <a:pt x="227546" y="525170"/>
                  <a:pt x="193492" y="479764"/>
                  <a:pt x="159437" y="434874"/>
                </a:cubicBezTo>
                <a:cubicBezTo>
                  <a:pt x="150665" y="423007"/>
                  <a:pt x="150665" y="412687"/>
                  <a:pt x="159953" y="401336"/>
                </a:cubicBezTo>
                <a:cubicBezTo>
                  <a:pt x="192975" y="360058"/>
                  <a:pt x="225998" y="319295"/>
                  <a:pt x="259536" y="278017"/>
                </a:cubicBezTo>
                <a:cubicBezTo>
                  <a:pt x="270372" y="265118"/>
                  <a:pt x="279144" y="262538"/>
                  <a:pt x="294623" y="268729"/>
                </a:cubicBezTo>
                <a:cubicBezTo>
                  <a:pt x="348801" y="291433"/>
                  <a:pt x="402978" y="313620"/>
                  <a:pt x="457672" y="336322"/>
                </a:cubicBezTo>
                <a:cubicBezTo>
                  <a:pt x="468507" y="340966"/>
                  <a:pt x="479342" y="340450"/>
                  <a:pt x="489146" y="333743"/>
                </a:cubicBezTo>
                <a:cubicBezTo>
                  <a:pt x="506690" y="321875"/>
                  <a:pt x="523717" y="310008"/>
                  <a:pt x="540744" y="298140"/>
                </a:cubicBezTo>
                <a:cubicBezTo>
                  <a:pt x="548999" y="292464"/>
                  <a:pt x="553127" y="284209"/>
                  <a:pt x="553127" y="273889"/>
                </a:cubicBezTo>
                <a:cubicBezTo>
                  <a:pt x="553127" y="267697"/>
                  <a:pt x="552612" y="261506"/>
                  <a:pt x="552096" y="255830"/>
                </a:cubicBezTo>
                <a:cubicBezTo>
                  <a:pt x="550032" y="228999"/>
                  <a:pt x="547968" y="202684"/>
                  <a:pt x="545904" y="175854"/>
                </a:cubicBezTo>
                <a:cubicBezTo>
                  <a:pt x="543840" y="149023"/>
                  <a:pt x="541776" y="122708"/>
                  <a:pt x="539712" y="95877"/>
                </a:cubicBezTo>
                <a:cubicBezTo>
                  <a:pt x="538680" y="83493"/>
                  <a:pt x="544872" y="73690"/>
                  <a:pt x="556739" y="69562"/>
                </a:cubicBezTo>
                <a:cubicBezTo>
                  <a:pt x="609885" y="51503"/>
                  <a:pt x="663031" y="33444"/>
                  <a:pt x="716176" y="15901"/>
                </a:cubicBezTo>
                <a:cubicBezTo>
                  <a:pt x="719788" y="14869"/>
                  <a:pt x="722884" y="14353"/>
                  <a:pt x="726496" y="14353"/>
                </a:cubicBezTo>
                <a:cubicBezTo>
                  <a:pt x="736299" y="14869"/>
                  <a:pt x="742491" y="21060"/>
                  <a:pt x="748167" y="28800"/>
                </a:cubicBezTo>
                <a:cubicBezTo>
                  <a:pt x="781189" y="76786"/>
                  <a:pt x="814728" y="124772"/>
                  <a:pt x="847750" y="172758"/>
                </a:cubicBezTo>
                <a:cubicBezTo>
                  <a:pt x="855490" y="183593"/>
                  <a:pt x="865810" y="188753"/>
                  <a:pt x="878709" y="187721"/>
                </a:cubicBezTo>
                <a:cubicBezTo>
                  <a:pt x="896252" y="186173"/>
                  <a:pt x="914312" y="185657"/>
                  <a:pt x="931855" y="185657"/>
                </a:cubicBezTo>
                <a:cubicBezTo>
                  <a:pt x="939079" y="185657"/>
                  <a:pt x="944239" y="183077"/>
                  <a:pt x="948366" y="177401"/>
                </a:cubicBezTo>
                <a:cubicBezTo>
                  <a:pt x="950430" y="174822"/>
                  <a:pt x="952494" y="171726"/>
                  <a:pt x="954042" y="169146"/>
                </a:cubicBezTo>
                <a:cubicBezTo>
                  <a:pt x="962814" y="153150"/>
                  <a:pt x="971069" y="137155"/>
                  <a:pt x="979840" y="121676"/>
                </a:cubicBezTo>
                <a:cubicBezTo>
                  <a:pt x="998932" y="85558"/>
                  <a:pt x="1018539" y="49955"/>
                  <a:pt x="1037630" y="13837"/>
                </a:cubicBezTo>
                <a:cubicBezTo>
                  <a:pt x="1043822" y="2485"/>
                  <a:pt x="1053626" y="-2159"/>
                  <a:pt x="1066525" y="937"/>
                </a:cubicBezTo>
                <a:cubicBezTo>
                  <a:pt x="1122251" y="14353"/>
                  <a:pt x="1177976" y="27252"/>
                  <a:pt x="1233702" y="40667"/>
                </a:cubicBezTo>
                <a:cubicBezTo>
                  <a:pt x="1245569" y="43763"/>
                  <a:pt x="1252793" y="52535"/>
                  <a:pt x="1253309" y="64918"/>
                </a:cubicBezTo>
                <a:cubicBezTo>
                  <a:pt x="1253825" y="71626"/>
                  <a:pt x="1253825" y="78334"/>
                  <a:pt x="1254341" y="85042"/>
                </a:cubicBezTo>
                <a:cubicBezTo>
                  <a:pt x="1255888" y="126836"/>
                  <a:pt x="1256921" y="168630"/>
                  <a:pt x="1258468" y="209908"/>
                </a:cubicBezTo>
                <a:cubicBezTo>
                  <a:pt x="1258985" y="221260"/>
                  <a:pt x="1259501" y="233127"/>
                  <a:pt x="1260016" y="244478"/>
                </a:cubicBezTo>
                <a:cubicBezTo>
                  <a:pt x="1260532" y="255830"/>
                  <a:pt x="1266208" y="264602"/>
                  <a:pt x="1276012" y="270277"/>
                </a:cubicBezTo>
                <a:cubicBezTo>
                  <a:pt x="1288395" y="277501"/>
                  <a:pt x="1301295" y="284209"/>
                  <a:pt x="1313678" y="291948"/>
                </a:cubicBezTo>
                <a:cubicBezTo>
                  <a:pt x="1326062" y="299172"/>
                  <a:pt x="1337413" y="298656"/>
                  <a:pt x="1349797" y="291948"/>
                </a:cubicBezTo>
                <a:cubicBezTo>
                  <a:pt x="1400879" y="263570"/>
                  <a:pt x="1451444" y="235191"/>
                  <a:pt x="1502526" y="206812"/>
                </a:cubicBezTo>
                <a:cubicBezTo>
                  <a:pt x="1514394" y="200105"/>
                  <a:pt x="1525745" y="202168"/>
                  <a:pt x="1535033" y="211456"/>
                </a:cubicBezTo>
                <a:cubicBezTo>
                  <a:pt x="1574763" y="251702"/>
                  <a:pt x="1613977" y="292464"/>
                  <a:pt x="1653707" y="332711"/>
                </a:cubicBezTo>
                <a:cubicBezTo>
                  <a:pt x="1664027" y="343546"/>
                  <a:pt x="1665575" y="353350"/>
                  <a:pt x="1657835" y="366249"/>
                </a:cubicBezTo>
                <a:cubicBezTo>
                  <a:pt x="1628424" y="416299"/>
                  <a:pt x="1598497" y="465833"/>
                  <a:pt x="1569087" y="515883"/>
                </a:cubicBezTo>
                <a:cubicBezTo>
                  <a:pt x="1562379" y="527234"/>
                  <a:pt x="1561863" y="539102"/>
                  <a:pt x="1568571" y="550453"/>
                </a:cubicBezTo>
                <a:cubicBezTo>
                  <a:pt x="1576311" y="564384"/>
                  <a:pt x="1583534" y="578316"/>
                  <a:pt x="1591274" y="592247"/>
                </a:cubicBezTo>
                <a:cubicBezTo>
                  <a:pt x="1596950" y="602567"/>
                  <a:pt x="1605721" y="608243"/>
                  <a:pt x="1617589" y="608759"/>
                </a:cubicBezTo>
                <a:cubicBezTo>
                  <a:pt x="1637196" y="610307"/>
                  <a:pt x="1657319" y="611339"/>
                  <a:pt x="1676926" y="612886"/>
                </a:cubicBezTo>
                <a:cubicBezTo>
                  <a:pt x="1717172" y="615466"/>
                  <a:pt x="1757419" y="618046"/>
                  <a:pt x="1797665" y="620626"/>
                </a:cubicBezTo>
                <a:cubicBezTo>
                  <a:pt x="1809016" y="621142"/>
                  <a:pt x="1818304" y="628882"/>
                  <a:pt x="1820884" y="640233"/>
                </a:cubicBezTo>
                <a:cubicBezTo>
                  <a:pt x="1833267" y="695959"/>
                  <a:pt x="1845135" y="752200"/>
                  <a:pt x="1857518" y="808442"/>
                </a:cubicBezTo>
                <a:cubicBezTo>
                  <a:pt x="1859066" y="816181"/>
                  <a:pt x="1857002" y="822889"/>
                  <a:pt x="1851842" y="829081"/>
                </a:cubicBezTo>
                <a:cubicBezTo>
                  <a:pt x="1849262" y="832177"/>
                  <a:pt x="1845135" y="834241"/>
                  <a:pt x="1841523" y="836305"/>
                </a:cubicBezTo>
                <a:cubicBezTo>
                  <a:pt x="1789925" y="862103"/>
                  <a:pt x="1738327" y="887902"/>
                  <a:pt x="1686214" y="913701"/>
                </a:cubicBezTo>
                <a:cubicBezTo>
                  <a:pt x="1675378" y="919377"/>
                  <a:pt x="1669187" y="927633"/>
                  <a:pt x="1668670" y="940016"/>
                </a:cubicBezTo>
                <a:cubicBezTo>
                  <a:pt x="1667639" y="959623"/>
                  <a:pt x="1666090" y="978714"/>
                  <a:pt x="1665059" y="998322"/>
                </a:cubicBezTo>
                <a:cubicBezTo>
                  <a:pt x="1664543" y="1009673"/>
                  <a:pt x="1668670" y="1019477"/>
                  <a:pt x="1678474" y="1026184"/>
                </a:cubicBezTo>
                <a:cubicBezTo>
                  <a:pt x="1726460" y="1061271"/>
                  <a:pt x="1773930" y="1096873"/>
                  <a:pt x="1821916" y="1131960"/>
                </a:cubicBezTo>
                <a:cubicBezTo>
                  <a:pt x="1833267" y="1140215"/>
                  <a:pt x="1836879" y="1150535"/>
                  <a:pt x="1831720" y="1163950"/>
                </a:cubicBezTo>
                <a:cubicBezTo>
                  <a:pt x="1822948" y="1188201"/>
                  <a:pt x="1814176" y="1212452"/>
                  <a:pt x="1805404" y="1236703"/>
                </a:cubicBezTo>
                <a:cubicBezTo>
                  <a:pt x="1795601" y="1263534"/>
                  <a:pt x="1785798" y="1290881"/>
                  <a:pt x="1775478" y="1317711"/>
                </a:cubicBezTo>
                <a:cubicBezTo>
                  <a:pt x="1771350" y="1329063"/>
                  <a:pt x="1761546" y="1335255"/>
                  <a:pt x="1750195" y="1334223"/>
                </a:cubicBezTo>
                <a:cubicBezTo>
                  <a:pt x="1728524" y="1332159"/>
                  <a:pt x="1707369" y="1329579"/>
                  <a:pt x="1685698" y="1327515"/>
                </a:cubicBezTo>
                <a:cubicBezTo>
                  <a:pt x="1648548" y="1323387"/>
                  <a:pt x="1611397" y="1319259"/>
                  <a:pt x="1574247" y="1315648"/>
                </a:cubicBezTo>
                <a:cubicBezTo>
                  <a:pt x="1562379" y="1314616"/>
                  <a:pt x="1553092" y="1318743"/>
                  <a:pt x="1545868" y="1328547"/>
                </a:cubicBezTo>
                <a:cubicBezTo>
                  <a:pt x="1532453" y="1346606"/>
                  <a:pt x="1519553" y="1365181"/>
                  <a:pt x="1505622" y="1383241"/>
                </a:cubicBezTo>
                <a:cubicBezTo>
                  <a:pt x="1497366" y="1394076"/>
                  <a:pt x="1496334" y="1405428"/>
                  <a:pt x="1500978" y="1417811"/>
                </a:cubicBezTo>
                <a:cubicBezTo>
                  <a:pt x="1521617" y="1472505"/>
                  <a:pt x="1542772" y="1527198"/>
                  <a:pt x="1563411" y="1581892"/>
                </a:cubicBezTo>
                <a:cubicBezTo>
                  <a:pt x="1569087" y="1596339"/>
                  <a:pt x="1565991" y="1606143"/>
                  <a:pt x="1554124" y="1615430"/>
                </a:cubicBezTo>
                <a:cubicBezTo>
                  <a:pt x="1512845" y="1646389"/>
                  <a:pt x="1472083" y="1677864"/>
                  <a:pt x="1430805" y="1708822"/>
                </a:cubicBezTo>
                <a:cubicBezTo>
                  <a:pt x="1418938" y="1717594"/>
                  <a:pt x="1408618" y="1717594"/>
                  <a:pt x="1397266" y="1708306"/>
                </a:cubicBezTo>
                <a:cubicBezTo>
                  <a:pt x="1352892" y="1672704"/>
                  <a:pt x="1308003" y="1636585"/>
                  <a:pt x="1263628" y="1600467"/>
                </a:cubicBezTo>
                <a:cubicBezTo>
                  <a:pt x="1253825" y="1592727"/>
                  <a:pt x="1243505" y="1590147"/>
                  <a:pt x="1232154" y="1594275"/>
                </a:cubicBezTo>
                <a:cubicBezTo>
                  <a:pt x="1205839" y="1604079"/>
                  <a:pt x="1179524" y="1613883"/>
                  <a:pt x="1153725" y="1624202"/>
                </a:cubicBezTo>
                <a:cubicBezTo>
                  <a:pt x="1143406" y="1628330"/>
                  <a:pt x="1137214" y="1636070"/>
                  <a:pt x="1134634" y="1646905"/>
                </a:cubicBezTo>
                <a:cubicBezTo>
                  <a:pt x="1131022" y="1663932"/>
                  <a:pt x="1127411" y="1681475"/>
                  <a:pt x="1123798" y="1698503"/>
                </a:cubicBezTo>
                <a:cubicBezTo>
                  <a:pt x="1115027" y="1739781"/>
                  <a:pt x="1106771" y="1780543"/>
                  <a:pt x="1097999" y="1821821"/>
                </a:cubicBezTo>
                <a:cubicBezTo>
                  <a:pt x="1095420" y="1833689"/>
                  <a:pt x="1088196" y="1840913"/>
                  <a:pt x="1076329" y="1842460"/>
                </a:cubicBezTo>
                <a:cubicBezTo>
                  <a:pt x="1048982" y="1846072"/>
                  <a:pt x="1021635" y="1848652"/>
                  <a:pt x="994288" y="1851232"/>
                </a:cubicBezTo>
                <a:cubicBezTo>
                  <a:pt x="980873" y="1850200"/>
                  <a:pt x="970037" y="1851232"/>
                  <a:pt x="959201" y="1852264"/>
                </a:cubicBezTo>
                <a:close/>
                <a:moveTo>
                  <a:pt x="928759" y="382245"/>
                </a:moveTo>
                <a:cubicBezTo>
                  <a:pt x="633620" y="381729"/>
                  <a:pt x="388015" y="619594"/>
                  <a:pt x="386983" y="921957"/>
                </a:cubicBezTo>
                <a:cubicBezTo>
                  <a:pt x="385951" y="1222772"/>
                  <a:pt x="627428" y="1464765"/>
                  <a:pt x="926695" y="1465797"/>
                </a:cubicBezTo>
                <a:cubicBezTo>
                  <a:pt x="1229058" y="1466829"/>
                  <a:pt x="1470019" y="1222772"/>
                  <a:pt x="1470535" y="924537"/>
                </a:cubicBezTo>
                <a:cubicBezTo>
                  <a:pt x="1470535" y="625270"/>
                  <a:pt x="1228026" y="381729"/>
                  <a:pt x="928759" y="382245"/>
                </a:cubicBezTo>
                <a:close/>
              </a:path>
            </a:pathLst>
          </a:custGeom>
          <a:solidFill>
            <a:schemeClr val="bg1"/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latin typeface="Avenir Book" panose="02000503020000020003" pitchFamily="2" charset="0"/>
            </a:endParaRP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A3A0B791-EE47-498C-A5E6-F4DC7EE088C0}"/>
              </a:ext>
            </a:extLst>
          </p:cNvPr>
          <p:cNvSpPr/>
          <p:nvPr/>
        </p:nvSpPr>
        <p:spPr>
          <a:xfrm>
            <a:off x="834914" y="1316943"/>
            <a:ext cx="376597" cy="38208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latin typeface="Avenir Book" panose="02000503020000020003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0A0B3A1-FBB2-6849-AF43-86B6820C47FA}"/>
              </a:ext>
            </a:extLst>
          </p:cNvPr>
          <p:cNvSpPr/>
          <p:nvPr/>
        </p:nvSpPr>
        <p:spPr>
          <a:xfrm flipH="1">
            <a:off x="9006988" y="1415480"/>
            <a:ext cx="2692447" cy="2713828"/>
          </a:xfrm>
          <a:prstGeom prst="rect">
            <a:avLst/>
          </a:prstGeom>
          <a:solidFill>
            <a:srgbClr val="00905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x-none" sz="1400" dirty="0">
              <a:latin typeface="Avenir Book" panose="02000503020000020003" pitchFamily="2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9053679" y="2345335"/>
            <a:ext cx="25412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x-none" sz="1400" dirty="0">
                <a:solidFill>
                  <a:schemeClr val="bg1"/>
                </a:solidFill>
                <a:latin typeface="Avenir Book" panose="02000503020000020003" pitchFamily="2" charset="0"/>
              </a:rPr>
              <a:t>Consommation moyenne des produits halieutiques par habitant (kg/hab/an)</a:t>
            </a:r>
          </a:p>
          <a:p>
            <a:endParaRPr lang="fr-FR" sz="1400" dirty="0">
              <a:latin typeface="Avenir Book" panose="02000503020000020003" pitchFamily="2" charset="0"/>
            </a:endParaRPr>
          </a:p>
        </p:txBody>
      </p:sp>
      <p:sp>
        <p:nvSpPr>
          <p:cNvPr id="16" name="Losange 15">
            <a:extLst>
              <a:ext uri="{FF2B5EF4-FFF2-40B4-BE49-F238E27FC236}">
                <a16:creationId xmlns:a16="http://schemas.microsoft.com/office/drawing/2014/main" id="{CB4685FC-7026-474B-8461-BEB97B968867}"/>
              </a:ext>
            </a:extLst>
          </p:cNvPr>
          <p:cNvSpPr/>
          <p:nvPr/>
        </p:nvSpPr>
        <p:spPr>
          <a:xfrm flipH="1">
            <a:off x="2324876" y="4129308"/>
            <a:ext cx="951020" cy="974888"/>
          </a:xfrm>
          <a:prstGeom prst="diamond">
            <a:avLst/>
          </a:prstGeom>
          <a:solidFill>
            <a:schemeClr val="accent2"/>
          </a:solidFill>
          <a:ln>
            <a:solidFill>
              <a:srgbClr val="941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400" dirty="0">
                <a:latin typeface="Avenir Book" panose="02000503020000020003" pitchFamily="2" charset="0"/>
              </a:rPr>
              <a:t>1-</a:t>
            </a:r>
            <a:r>
              <a:rPr lang="fr-FR" sz="1400" dirty="0">
                <a:latin typeface="Avenir Book" panose="02000503020000020003" pitchFamily="2" charset="0"/>
              </a:rPr>
              <a:t>4</a:t>
            </a:r>
            <a:endParaRPr lang="x-none" sz="1400" dirty="0">
              <a:latin typeface="Avenir Book" panose="02000503020000020003" pitchFamily="2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D2D51E50-C32A-74CD-11F6-CF792C3CE225}"/>
              </a:ext>
            </a:extLst>
          </p:cNvPr>
          <p:cNvGrpSpPr/>
          <p:nvPr/>
        </p:nvGrpSpPr>
        <p:grpSpPr>
          <a:xfrm>
            <a:off x="5873788" y="1439746"/>
            <a:ext cx="3080226" cy="2689562"/>
            <a:chOff x="5873788" y="1439746"/>
            <a:chExt cx="3080226" cy="2689562"/>
          </a:xfrm>
        </p:grpSpPr>
        <p:pic>
          <p:nvPicPr>
            <p:cNvPr id="19" name="Image 1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997"/>
            <a:stretch/>
          </p:blipFill>
          <p:spPr>
            <a:xfrm>
              <a:off x="5873788" y="2840627"/>
              <a:ext cx="1626878" cy="1288681"/>
            </a:xfrm>
            <a:prstGeom prst="rect">
              <a:avLst/>
            </a:prstGeom>
          </p:spPr>
        </p:pic>
        <p:pic>
          <p:nvPicPr>
            <p:cNvPr id="20" name="Image 1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42" t="28227" r="30013" b="15541"/>
            <a:stretch/>
          </p:blipFill>
          <p:spPr>
            <a:xfrm>
              <a:off x="7244080" y="2817812"/>
              <a:ext cx="1709934" cy="1298250"/>
            </a:xfrm>
            <a:prstGeom prst="rect">
              <a:avLst/>
            </a:prstGeom>
          </p:spPr>
        </p:pic>
        <p:pic>
          <p:nvPicPr>
            <p:cNvPr id="21" name="Image 2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3" t="43852" r="19250"/>
            <a:stretch/>
          </p:blipFill>
          <p:spPr>
            <a:xfrm>
              <a:off x="5873788" y="1439746"/>
              <a:ext cx="3063193" cy="1517615"/>
            </a:xfrm>
            <a:prstGeom prst="rect">
              <a:avLst/>
            </a:prstGeom>
          </p:spPr>
        </p:pic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A88C19F9-EA3D-AD84-00DF-5CA49B06F11A}"/>
              </a:ext>
            </a:extLst>
          </p:cNvPr>
          <p:cNvGrpSpPr/>
          <p:nvPr/>
        </p:nvGrpSpPr>
        <p:grpSpPr>
          <a:xfrm>
            <a:off x="6354757" y="4279208"/>
            <a:ext cx="5776278" cy="1992775"/>
            <a:chOff x="5897559" y="4279208"/>
            <a:chExt cx="5776278" cy="1992775"/>
          </a:xfrm>
        </p:grpSpPr>
        <p:pic>
          <p:nvPicPr>
            <p:cNvPr id="22" name="Image 2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7559" y="4279208"/>
              <a:ext cx="3382961" cy="1992775"/>
            </a:xfrm>
            <a:prstGeom prst="rect">
              <a:avLst/>
            </a:prstGeom>
          </p:spPr>
        </p:pic>
        <p:pic>
          <p:nvPicPr>
            <p:cNvPr id="23" name="Image 22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42" t="19259" r="6342" b="6223"/>
            <a:stretch/>
          </p:blipFill>
          <p:spPr>
            <a:xfrm>
              <a:off x="8549790" y="4279209"/>
              <a:ext cx="3124047" cy="1992774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7A3390CD-788A-B947-A00D-E5D99889A7BF}"/>
              </a:ext>
            </a:extLst>
          </p:cNvPr>
          <p:cNvSpPr/>
          <p:nvPr/>
        </p:nvSpPr>
        <p:spPr>
          <a:xfrm flipH="1">
            <a:off x="2595046" y="5144753"/>
            <a:ext cx="3679016" cy="1127229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fr-FR" sz="1200" b="1" dirty="0">
              <a:latin typeface="Avenir Book" panose="02000503020000020003" pitchFamily="2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765475" y="5209380"/>
            <a:ext cx="32769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dirty="0">
                <a:solidFill>
                  <a:schemeClr val="bg1"/>
                </a:solidFill>
                <a:latin typeface="Avenir Book" panose="02000503020000020003" pitchFamily="2" charset="0"/>
              </a:rPr>
              <a:t>Contribution au PIB (%)</a:t>
            </a:r>
          </a:p>
          <a:p>
            <a:endParaRPr lang="fr-FR" sz="14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dirty="0">
                <a:solidFill>
                  <a:schemeClr val="bg1"/>
                </a:solidFill>
                <a:latin typeface="Avenir Book" panose="02000503020000020003" pitchFamily="2" charset="0"/>
              </a:rPr>
              <a:t>Nombre d'emplois créés</a:t>
            </a:r>
            <a:endParaRPr lang="x-none" sz="14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endParaRPr lang="fr-FR" sz="1400" dirty="0">
              <a:latin typeface="Avenir Book" panose="02000503020000020003" pitchFamily="2" charset="0"/>
            </a:endParaRP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3" y="86721"/>
            <a:ext cx="467199" cy="54214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4352E36-EFB5-CEAE-B0B1-95F86BE6C616}"/>
              </a:ext>
            </a:extLst>
          </p:cNvPr>
          <p:cNvSpPr txBox="1"/>
          <p:nvPr/>
        </p:nvSpPr>
        <p:spPr>
          <a:xfrm>
            <a:off x="35271" y="3015971"/>
            <a:ext cx="24843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FF7E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Book" panose="02000503020000020003" pitchFamily="2" charset="0"/>
                <a:ea typeface="Baskerville" panose="02020502070401020303" pitchFamily="18" charset="0"/>
                <a:cs typeface="Farisi" pitchFamily="2" charset="-78"/>
              </a:rPr>
              <a:t>I- </a:t>
            </a:r>
            <a:r>
              <a:rPr lang="x-none" sz="2000" b="1" dirty="0">
                <a:solidFill>
                  <a:srgbClr val="FF7E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Book" panose="02000503020000020003" pitchFamily="2" charset="0"/>
                <a:ea typeface="Baskerville" panose="02020502070401020303" pitchFamily="18" charset="0"/>
                <a:cs typeface="Farisi" pitchFamily="2" charset="-78"/>
              </a:rPr>
              <a:t>INDICATEURS DE CONTRIBUTION DE LA PÊCHE ET DE L'ÉCONOMIE BLEUE À LA CROISSANCE </a:t>
            </a:r>
            <a:r>
              <a:rPr lang="x-none" sz="2000" b="1">
                <a:solidFill>
                  <a:srgbClr val="FF7E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Book" panose="02000503020000020003" pitchFamily="2" charset="0"/>
                <a:ea typeface="Baskerville" panose="02020502070401020303" pitchFamily="18" charset="0"/>
                <a:cs typeface="Farisi" pitchFamily="2" charset="-78"/>
              </a:rPr>
              <a:t>ÉCONOMIQUE NATIONALE</a:t>
            </a:r>
            <a:endParaRPr lang="x-none" sz="2000" b="1" dirty="0">
              <a:solidFill>
                <a:srgbClr val="FF7E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Book" panose="02000503020000020003" pitchFamily="2" charset="0"/>
              <a:ea typeface="Baskerville" panose="02020502070401020303" pitchFamily="18" charset="0"/>
              <a:cs typeface="Farisi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09273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9000" contrast="4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e 23">
            <a:extLst>
              <a:ext uri="{FF2B5EF4-FFF2-40B4-BE49-F238E27FC236}">
                <a16:creationId xmlns:a16="http://schemas.microsoft.com/office/drawing/2014/main" id="{D6C45CED-D668-7A43-B450-B8925651B0DA}"/>
              </a:ext>
            </a:extLst>
          </p:cNvPr>
          <p:cNvGrpSpPr/>
          <p:nvPr/>
        </p:nvGrpSpPr>
        <p:grpSpPr>
          <a:xfrm>
            <a:off x="6280423" y="892455"/>
            <a:ext cx="4938930" cy="950400"/>
            <a:chOff x="323853" y="693846"/>
            <a:chExt cx="4938930" cy="950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C98B5DF-A542-3A41-91E7-8AE96D1FD123}"/>
                </a:ext>
              </a:extLst>
            </p:cNvPr>
            <p:cNvSpPr/>
            <p:nvPr/>
          </p:nvSpPr>
          <p:spPr>
            <a:xfrm>
              <a:off x="1410517" y="899046"/>
              <a:ext cx="3852266" cy="540000"/>
            </a:xfrm>
            <a:prstGeom prst="rect">
              <a:avLst/>
            </a:prstGeom>
            <a:solidFill>
              <a:srgbClr val="009193"/>
            </a:solidFill>
            <a:ln>
              <a:noFill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1600" b="1" dirty="0">
                  <a:latin typeface="Avenir Book" panose="02000503020000020003" pitchFamily="2" charset="0"/>
                </a:rPr>
                <a:t>ACCROITRE LE NIVEAU DE VIE DES PÊCHEURS ET AQUACULTEURS</a:t>
              </a:r>
              <a:endParaRPr lang="x-none" sz="1600" b="1" dirty="0">
                <a:latin typeface="Avenir Book" panose="02000503020000020003" pitchFamily="2" charset="0"/>
              </a:endParaRPr>
            </a:p>
          </p:txBody>
        </p:sp>
        <p:sp>
          <p:nvSpPr>
            <p:cNvPr id="26" name="Losange 25">
              <a:extLst>
                <a:ext uri="{FF2B5EF4-FFF2-40B4-BE49-F238E27FC236}">
                  <a16:creationId xmlns:a16="http://schemas.microsoft.com/office/drawing/2014/main" id="{C71C42DA-D29A-7245-9895-2762DB4D83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3853" y="693846"/>
              <a:ext cx="957132" cy="950400"/>
            </a:xfrm>
            <a:prstGeom prst="diamond">
              <a:avLst/>
            </a:prstGeom>
            <a:solidFill>
              <a:schemeClr val="accent2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dirty="0">
                  <a:latin typeface="Avenir Book" panose="02000503020000020003" pitchFamily="2" charset="0"/>
                </a:rPr>
                <a:t>2.1</a:t>
              </a:r>
              <a:endParaRPr lang="x-none" sz="1600" dirty="0">
                <a:latin typeface="Avenir Book" panose="02000503020000020003" pitchFamily="2" charset="0"/>
              </a:endParaRPr>
            </a:p>
          </p:txBody>
        </p:sp>
      </p:grpSp>
      <p:sp>
        <p:nvSpPr>
          <p:cNvPr id="27" name="Donut 24">
            <a:extLst>
              <a:ext uri="{FF2B5EF4-FFF2-40B4-BE49-F238E27FC236}">
                <a16:creationId xmlns:a16="http://schemas.microsoft.com/office/drawing/2014/main" id="{2358F6B7-5407-478C-BBCE-24DB33354B70}"/>
              </a:ext>
            </a:extLst>
          </p:cNvPr>
          <p:cNvSpPr/>
          <p:nvPr/>
        </p:nvSpPr>
        <p:spPr>
          <a:xfrm>
            <a:off x="348164" y="1871911"/>
            <a:ext cx="952316" cy="960069"/>
          </a:xfrm>
          <a:custGeom>
            <a:avLst/>
            <a:gdLst/>
            <a:ahLst/>
            <a:cxnLst/>
            <a:rect l="l" t="t" r="r" b="b"/>
            <a:pathLst>
              <a:path w="3208412" h="3234532">
                <a:moveTo>
                  <a:pt x="1561445" y="1065858"/>
                </a:moveTo>
                <a:cubicBezTo>
                  <a:pt x="1654998" y="1065858"/>
                  <a:pt x="1743610" y="1087015"/>
                  <a:pt x="1821879" y="1126644"/>
                </a:cubicBezTo>
                <a:lnTo>
                  <a:pt x="1611352" y="1337172"/>
                </a:lnTo>
                <a:cubicBezTo>
                  <a:pt x="1595200" y="1333388"/>
                  <a:pt x="1578468" y="1332141"/>
                  <a:pt x="1561445" y="1332141"/>
                </a:cubicBezTo>
                <a:cubicBezTo>
                  <a:pt x="1373145" y="1332141"/>
                  <a:pt x="1220499" y="1484787"/>
                  <a:pt x="1220499" y="1673087"/>
                </a:cubicBezTo>
                <a:cubicBezTo>
                  <a:pt x="1220499" y="1861387"/>
                  <a:pt x="1373145" y="2014033"/>
                  <a:pt x="1561445" y="2014033"/>
                </a:cubicBezTo>
                <a:cubicBezTo>
                  <a:pt x="1749745" y="2014033"/>
                  <a:pt x="1902391" y="1861387"/>
                  <a:pt x="1902391" y="1673087"/>
                </a:cubicBezTo>
                <a:cubicBezTo>
                  <a:pt x="1902391" y="1643675"/>
                  <a:pt x="1898667" y="1615133"/>
                  <a:pt x="1890450" y="1588219"/>
                </a:cubicBezTo>
                <a:lnTo>
                  <a:pt x="2093156" y="1385512"/>
                </a:lnTo>
                <a:cubicBezTo>
                  <a:pt x="2142229" y="1470075"/>
                  <a:pt x="2168674" y="1568493"/>
                  <a:pt x="2168674" y="1673087"/>
                </a:cubicBezTo>
                <a:cubicBezTo>
                  <a:pt x="2168674" y="2008450"/>
                  <a:pt x="1896808" y="2280316"/>
                  <a:pt x="1561445" y="2280316"/>
                </a:cubicBezTo>
                <a:cubicBezTo>
                  <a:pt x="1226082" y="2280316"/>
                  <a:pt x="954217" y="2008450"/>
                  <a:pt x="954217" y="1673087"/>
                </a:cubicBezTo>
                <a:cubicBezTo>
                  <a:pt x="954217" y="1337724"/>
                  <a:pt x="1226082" y="1065858"/>
                  <a:pt x="1561445" y="1065858"/>
                </a:cubicBezTo>
                <a:close/>
                <a:moveTo>
                  <a:pt x="1561445" y="580076"/>
                </a:moveTo>
                <a:cubicBezTo>
                  <a:pt x="1790175" y="580076"/>
                  <a:pt x="2002494" y="650333"/>
                  <a:pt x="2177834" y="770690"/>
                </a:cubicBezTo>
                <a:lnTo>
                  <a:pt x="1968030" y="980494"/>
                </a:lnTo>
                <a:cubicBezTo>
                  <a:pt x="1849962" y="907198"/>
                  <a:pt x="1710422" y="866794"/>
                  <a:pt x="1561445" y="866794"/>
                </a:cubicBezTo>
                <a:cubicBezTo>
                  <a:pt x="1116142" y="866794"/>
                  <a:pt x="755153" y="1227784"/>
                  <a:pt x="755153" y="1673087"/>
                </a:cubicBezTo>
                <a:cubicBezTo>
                  <a:pt x="755153" y="2118390"/>
                  <a:pt x="1116142" y="2479380"/>
                  <a:pt x="1561445" y="2479380"/>
                </a:cubicBezTo>
                <a:cubicBezTo>
                  <a:pt x="2006748" y="2479380"/>
                  <a:pt x="2367738" y="2118390"/>
                  <a:pt x="2367738" y="1673087"/>
                </a:cubicBezTo>
                <a:cubicBezTo>
                  <a:pt x="2367738" y="1513043"/>
                  <a:pt x="2321108" y="1363890"/>
                  <a:pt x="2239307" y="1239362"/>
                </a:cubicBezTo>
                <a:lnTo>
                  <a:pt x="2445928" y="1032741"/>
                </a:lnTo>
                <a:cubicBezTo>
                  <a:pt x="2577451" y="1212149"/>
                  <a:pt x="2654457" y="1433625"/>
                  <a:pt x="2654457" y="1673087"/>
                </a:cubicBezTo>
                <a:cubicBezTo>
                  <a:pt x="2654457" y="2276741"/>
                  <a:pt x="2165099" y="2766099"/>
                  <a:pt x="1561445" y="2766099"/>
                </a:cubicBezTo>
                <a:cubicBezTo>
                  <a:pt x="957792" y="2766099"/>
                  <a:pt x="468434" y="2276741"/>
                  <a:pt x="468434" y="1673087"/>
                </a:cubicBezTo>
                <a:cubicBezTo>
                  <a:pt x="468434" y="1069433"/>
                  <a:pt x="957792" y="580076"/>
                  <a:pt x="1561445" y="580076"/>
                </a:cubicBezTo>
                <a:close/>
                <a:moveTo>
                  <a:pt x="1561445" y="111642"/>
                </a:moveTo>
                <a:cubicBezTo>
                  <a:pt x="1890473" y="111642"/>
                  <a:pt x="2195731" y="213411"/>
                  <a:pt x="2447076" y="387744"/>
                </a:cubicBezTo>
                <a:lnTo>
                  <a:pt x="2453780" y="494744"/>
                </a:lnTo>
                <a:lnTo>
                  <a:pt x="2309436" y="639088"/>
                </a:lnTo>
                <a:cubicBezTo>
                  <a:pt x="2099826" y="485554"/>
                  <a:pt x="1841132" y="395669"/>
                  <a:pt x="1561445" y="395669"/>
                </a:cubicBezTo>
                <a:cubicBezTo>
                  <a:pt x="855947" y="395669"/>
                  <a:pt x="284027" y="967589"/>
                  <a:pt x="284027" y="1673087"/>
                </a:cubicBezTo>
                <a:cubicBezTo>
                  <a:pt x="284027" y="2378585"/>
                  <a:pt x="855947" y="2950505"/>
                  <a:pt x="1561445" y="2950505"/>
                </a:cubicBezTo>
                <a:cubicBezTo>
                  <a:pt x="2266943" y="2950505"/>
                  <a:pt x="2838863" y="2378585"/>
                  <a:pt x="2838863" y="1673087"/>
                </a:cubicBezTo>
                <a:cubicBezTo>
                  <a:pt x="2838863" y="1382650"/>
                  <a:pt x="2741936" y="1114852"/>
                  <a:pt x="2577529" y="901139"/>
                </a:cubicBezTo>
                <a:lnTo>
                  <a:pt x="2706681" y="771988"/>
                </a:lnTo>
                <a:lnTo>
                  <a:pt x="2841540" y="780437"/>
                </a:lnTo>
                <a:cubicBezTo>
                  <a:pt x="3019168" y="1032973"/>
                  <a:pt x="3122890" y="1340917"/>
                  <a:pt x="3122890" y="1673087"/>
                </a:cubicBezTo>
                <a:cubicBezTo>
                  <a:pt x="3122890" y="2535449"/>
                  <a:pt x="2423807" y="3234532"/>
                  <a:pt x="1561445" y="3234532"/>
                </a:cubicBezTo>
                <a:cubicBezTo>
                  <a:pt x="699083" y="3234532"/>
                  <a:pt x="0" y="2535449"/>
                  <a:pt x="0" y="1673087"/>
                </a:cubicBezTo>
                <a:cubicBezTo>
                  <a:pt x="0" y="810725"/>
                  <a:pt x="699083" y="111642"/>
                  <a:pt x="1561445" y="111642"/>
                </a:cubicBezTo>
                <a:close/>
                <a:moveTo>
                  <a:pt x="2909110" y="0"/>
                </a:moveTo>
                <a:lnTo>
                  <a:pt x="2926757" y="281655"/>
                </a:lnTo>
                <a:lnTo>
                  <a:pt x="3208412" y="299301"/>
                </a:lnTo>
                <a:lnTo>
                  <a:pt x="2863230" y="644483"/>
                </a:lnTo>
                <a:lnTo>
                  <a:pt x="2685547" y="633351"/>
                </a:lnTo>
                <a:lnTo>
                  <a:pt x="1718098" y="1600799"/>
                </a:lnTo>
                <a:cubicBezTo>
                  <a:pt x="1729236" y="1622491"/>
                  <a:pt x="1734939" y="1647123"/>
                  <a:pt x="1734939" y="1673087"/>
                </a:cubicBezTo>
                <a:cubicBezTo>
                  <a:pt x="1734939" y="1768905"/>
                  <a:pt x="1657263" y="1846581"/>
                  <a:pt x="1561445" y="1846581"/>
                </a:cubicBezTo>
                <a:cubicBezTo>
                  <a:pt x="1465627" y="1846581"/>
                  <a:pt x="1387951" y="1768905"/>
                  <a:pt x="1387951" y="1673087"/>
                </a:cubicBezTo>
                <a:cubicBezTo>
                  <a:pt x="1387951" y="1577269"/>
                  <a:pt x="1465627" y="1499593"/>
                  <a:pt x="1561445" y="1499593"/>
                </a:cubicBezTo>
                <a:lnTo>
                  <a:pt x="1591006" y="1505561"/>
                </a:lnTo>
                <a:lnTo>
                  <a:pt x="2574981" y="521587"/>
                </a:lnTo>
                <a:lnTo>
                  <a:pt x="2563928" y="34518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  <a:latin typeface="Avenir Book" panose="02000503020000020003" pitchFamily="2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C98B5DF-A542-3A41-91E7-8AE96D1FD123}"/>
              </a:ext>
            </a:extLst>
          </p:cNvPr>
          <p:cNvSpPr/>
          <p:nvPr/>
        </p:nvSpPr>
        <p:spPr>
          <a:xfrm>
            <a:off x="7367087" y="1890731"/>
            <a:ext cx="3852266" cy="2116266"/>
          </a:xfrm>
          <a:prstGeom prst="rect">
            <a:avLst/>
          </a:prstGeom>
          <a:solidFill>
            <a:srgbClr val="009193"/>
          </a:solidFill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endParaRPr lang="x-none" sz="1600" dirty="0">
              <a:latin typeface="Avenir Book" panose="02000503020000020003" pitchFamily="2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1C5F98A-016F-5B64-AD86-BEB57D9028EF}"/>
              </a:ext>
            </a:extLst>
          </p:cNvPr>
          <p:cNvGrpSpPr/>
          <p:nvPr/>
        </p:nvGrpSpPr>
        <p:grpSpPr>
          <a:xfrm>
            <a:off x="4271135" y="1890731"/>
            <a:ext cx="4720465" cy="4201243"/>
            <a:chOff x="4761787" y="1890731"/>
            <a:chExt cx="4720465" cy="4201243"/>
          </a:xfrm>
        </p:grpSpPr>
        <p:pic>
          <p:nvPicPr>
            <p:cNvPr id="29" name="Image 2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9" r="6087"/>
            <a:stretch/>
          </p:blipFill>
          <p:spPr>
            <a:xfrm>
              <a:off x="4773336" y="4179249"/>
              <a:ext cx="2966957" cy="1912725"/>
            </a:xfrm>
            <a:prstGeom prst="rect">
              <a:avLst/>
            </a:prstGeom>
          </p:spPr>
        </p:pic>
        <p:pic>
          <p:nvPicPr>
            <p:cNvPr id="30" name="Image 2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11" r="57830" b="5018"/>
            <a:stretch/>
          </p:blipFill>
          <p:spPr>
            <a:xfrm>
              <a:off x="7857739" y="4194495"/>
              <a:ext cx="1624513" cy="1895912"/>
            </a:xfrm>
            <a:prstGeom prst="rect">
              <a:avLst/>
            </a:prstGeom>
          </p:spPr>
        </p:pic>
        <p:pic>
          <p:nvPicPr>
            <p:cNvPr id="31" name="Image 30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66" t="1287"/>
            <a:stretch/>
          </p:blipFill>
          <p:spPr>
            <a:xfrm flipH="1">
              <a:off x="4761787" y="1890731"/>
              <a:ext cx="2978506" cy="2116265"/>
            </a:xfrm>
            <a:prstGeom prst="rect">
              <a:avLst/>
            </a:prstGeom>
          </p:spPr>
        </p:pic>
      </p:grpSp>
      <p:sp>
        <p:nvSpPr>
          <p:cNvPr id="32" name="Rectangle 31"/>
          <p:cNvSpPr/>
          <p:nvPr/>
        </p:nvSpPr>
        <p:spPr>
          <a:xfrm>
            <a:off x="7367087" y="1984290"/>
            <a:ext cx="402296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dirty="0">
                <a:solidFill>
                  <a:schemeClr val="bg1"/>
                </a:solidFill>
                <a:latin typeface="Avenir Book" panose="02000503020000020003" pitchFamily="2" charset="0"/>
              </a:rPr>
              <a:t>Revenu moyen journalier par pêcheur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sz="14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dirty="0">
                <a:solidFill>
                  <a:schemeClr val="bg1"/>
                </a:solidFill>
                <a:latin typeface="Avenir Book" panose="02000503020000020003" pitchFamily="2" charset="0"/>
              </a:rPr>
              <a:t>Revenu moyen par cycle  par pisciculteur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sz="14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dirty="0">
                <a:solidFill>
                  <a:schemeClr val="bg1"/>
                </a:solidFill>
                <a:latin typeface="Avenir Book" panose="02000503020000020003" pitchFamily="2" charset="0"/>
              </a:rPr>
              <a:t>Revenu moyen par cycle  par algoculteur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sz="14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dirty="0">
                <a:solidFill>
                  <a:schemeClr val="bg1"/>
                </a:solidFill>
                <a:latin typeface="Avenir Book" panose="02000503020000020003" pitchFamily="2" charset="0"/>
              </a:rPr>
              <a:t>Revenu moyen par fermier opérant dans l’holothuriculture</a:t>
            </a:r>
          </a:p>
          <a:p>
            <a:endParaRPr lang="fr-FR" sz="14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82823" y="3271165"/>
            <a:ext cx="35747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FF7E79"/>
                </a:solidFill>
                <a:latin typeface="Avenir Book" panose="02000503020000020003" pitchFamily="2" charset="0"/>
              </a:rPr>
              <a:t>II- INDICATEURS DE CONTRIBUTION À L'AMÉLIORATION DU NIVEAU DE VIE DES PÊCHEURS ET AQUACULTEURS</a:t>
            </a:r>
            <a:endParaRPr lang="x-none" sz="2000" b="1" dirty="0">
              <a:solidFill>
                <a:srgbClr val="FF7E79"/>
              </a:solidFill>
              <a:latin typeface="Avenir Book" panose="02000503020000020003" pitchFamily="2" charset="0"/>
            </a:endParaRPr>
          </a:p>
        </p:txBody>
      </p:sp>
      <p:pic>
        <p:nvPicPr>
          <p:cNvPr id="34" name="Image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3" y="86721"/>
            <a:ext cx="467199" cy="54214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5" t="27863" r="4961" b="35897"/>
          <a:stretch/>
        </p:blipFill>
        <p:spPr>
          <a:xfrm>
            <a:off x="9109199" y="4194495"/>
            <a:ext cx="2110154" cy="189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326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C98B5DF-A542-3A41-91E7-8AE96D1FD123}"/>
              </a:ext>
            </a:extLst>
          </p:cNvPr>
          <p:cNvSpPr/>
          <p:nvPr/>
        </p:nvSpPr>
        <p:spPr>
          <a:xfrm>
            <a:off x="5875275" y="537860"/>
            <a:ext cx="5873293" cy="540000"/>
          </a:xfrm>
          <a:prstGeom prst="rect">
            <a:avLst/>
          </a:prstGeom>
          <a:solidFill>
            <a:srgbClr val="009193"/>
          </a:solidFill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b="1" dirty="0">
                <a:latin typeface="Avenir Book" panose="02000503020000020003" pitchFamily="2" charset="0"/>
              </a:rPr>
              <a:t>MODERNISER LE SECTEUR PÊCHE ET AQUACULTURE</a:t>
            </a:r>
            <a:endParaRPr lang="x-none" sz="1600" b="1" dirty="0">
              <a:latin typeface="Avenir Book" panose="02000503020000020003" pitchFamily="2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0901" y="2729589"/>
            <a:ext cx="47386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FF7E79"/>
                </a:solidFill>
                <a:latin typeface="Avenir Book" panose="02000503020000020003" pitchFamily="2" charset="0"/>
              </a:rPr>
              <a:t>III. INDICATEURS DE CONTRIBUTION À L'ÉMERGENCE DU SECTEUR PÊCHE ET AQUACULTURE: INVESTISSEMENTS ET INNOVATIONS</a:t>
            </a:r>
            <a:endParaRPr lang="x-none" sz="2000" b="1" dirty="0">
              <a:solidFill>
                <a:srgbClr val="FF7E79"/>
              </a:solidFill>
              <a:latin typeface="Avenir Book" panose="02000503020000020003" pitchFamily="2" charset="0"/>
            </a:endParaRPr>
          </a:p>
        </p:txBody>
      </p:sp>
      <p:sp>
        <p:nvSpPr>
          <p:cNvPr id="13" name="Freeform: Shape 4">
            <a:extLst>
              <a:ext uri="{FF2B5EF4-FFF2-40B4-BE49-F238E27FC236}">
                <a16:creationId xmlns:a16="http://schemas.microsoft.com/office/drawing/2014/main" id="{30E5AA89-A524-4E31-8E9B-93953EB33B41}"/>
              </a:ext>
            </a:extLst>
          </p:cNvPr>
          <p:cNvSpPr/>
          <p:nvPr/>
        </p:nvSpPr>
        <p:spPr>
          <a:xfrm>
            <a:off x="309211" y="1175676"/>
            <a:ext cx="1413578" cy="1405721"/>
          </a:xfrm>
          <a:custGeom>
            <a:avLst/>
            <a:gdLst>
              <a:gd name="connsiteX0" fmla="*/ 959201 w 1857518"/>
              <a:gd name="connsiteY0" fmla="*/ 1852264 h 1847198"/>
              <a:gd name="connsiteX1" fmla="*/ 910700 w 1857518"/>
              <a:gd name="connsiteY1" fmla="*/ 1852264 h 1847198"/>
              <a:gd name="connsiteX2" fmla="*/ 891608 w 1857518"/>
              <a:gd name="connsiteY2" fmla="*/ 1830593 h 1847198"/>
              <a:gd name="connsiteX3" fmla="*/ 838463 w 1857518"/>
              <a:gd name="connsiteY3" fmla="*/ 1669608 h 1847198"/>
              <a:gd name="connsiteX4" fmla="*/ 813180 w 1857518"/>
              <a:gd name="connsiteY4" fmla="*/ 1646905 h 1847198"/>
              <a:gd name="connsiteX5" fmla="*/ 730624 w 1857518"/>
              <a:gd name="connsiteY5" fmla="*/ 1628330 h 1847198"/>
              <a:gd name="connsiteX6" fmla="*/ 693990 w 1857518"/>
              <a:gd name="connsiteY6" fmla="*/ 1639165 h 1847198"/>
              <a:gd name="connsiteX7" fmla="*/ 573251 w 1857518"/>
              <a:gd name="connsiteY7" fmla="*/ 1761452 h 1847198"/>
              <a:gd name="connsiteX8" fmla="*/ 542292 w 1857518"/>
              <a:gd name="connsiteY8" fmla="*/ 1766612 h 1847198"/>
              <a:gd name="connsiteX9" fmla="*/ 412782 w 1857518"/>
              <a:gd name="connsiteY9" fmla="*/ 1693859 h 1847198"/>
              <a:gd name="connsiteX10" fmla="*/ 398334 w 1857518"/>
              <a:gd name="connsiteY10" fmla="*/ 1660836 h 1847198"/>
              <a:gd name="connsiteX11" fmla="*/ 440644 w 1857518"/>
              <a:gd name="connsiteY11" fmla="*/ 1494176 h 1847198"/>
              <a:gd name="connsiteX12" fmla="*/ 432904 w 1857518"/>
              <a:gd name="connsiteY12" fmla="*/ 1462185 h 1847198"/>
              <a:gd name="connsiteX13" fmla="*/ 370471 w 1857518"/>
              <a:gd name="connsiteY13" fmla="*/ 1397172 h 1847198"/>
              <a:gd name="connsiteX14" fmla="*/ 340545 w 1857518"/>
              <a:gd name="connsiteY14" fmla="*/ 1388400 h 1847198"/>
              <a:gd name="connsiteX15" fmla="*/ 310618 w 1857518"/>
              <a:gd name="connsiteY15" fmla="*/ 1395108 h 1847198"/>
              <a:gd name="connsiteX16" fmla="*/ 170273 w 1857518"/>
              <a:gd name="connsiteY16" fmla="*/ 1426583 h 1847198"/>
              <a:gd name="connsiteX17" fmla="*/ 141377 w 1857518"/>
              <a:gd name="connsiteY17" fmla="*/ 1413683 h 1847198"/>
              <a:gd name="connsiteX18" fmla="*/ 70689 w 1857518"/>
              <a:gd name="connsiteY18" fmla="*/ 1276949 h 1847198"/>
              <a:gd name="connsiteX19" fmla="*/ 75848 w 1857518"/>
              <a:gd name="connsiteY19" fmla="*/ 1247539 h 1847198"/>
              <a:gd name="connsiteX20" fmla="*/ 206391 w 1857518"/>
              <a:gd name="connsiteY20" fmla="*/ 1126284 h 1847198"/>
              <a:gd name="connsiteX21" fmla="*/ 216710 w 1857518"/>
              <a:gd name="connsiteY21" fmla="*/ 1096873 h 1847198"/>
              <a:gd name="connsiteX22" fmla="*/ 201231 w 1857518"/>
              <a:gd name="connsiteY22" fmla="*/ 1012769 h 1847198"/>
              <a:gd name="connsiteX23" fmla="*/ 181108 w 1857518"/>
              <a:gd name="connsiteY23" fmla="*/ 989034 h 1847198"/>
              <a:gd name="connsiteX24" fmla="*/ 67077 w 1857518"/>
              <a:gd name="connsiteY24" fmla="*/ 947240 h 1847198"/>
              <a:gd name="connsiteX25" fmla="*/ 0 w 1857518"/>
              <a:gd name="connsiteY25" fmla="*/ 921957 h 1847198"/>
              <a:gd name="connsiteX26" fmla="*/ 0 w 1857518"/>
              <a:gd name="connsiteY26" fmla="*/ 893062 h 1847198"/>
              <a:gd name="connsiteX27" fmla="*/ 4643 w 1857518"/>
              <a:gd name="connsiteY27" fmla="*/ 842496 h 1847198"/>
              <a:gd name="connsiteX28" fmla="*/ 17543 w 1857518"/>
              <a:gd name="connsiteY28" fmla="*/ 743945 h 1847198"/>
              <a:gd name="connsiteX29" fmla="*/ 38182 w 1857518"/>
              <a:gd name="connsiteY29" fmla="*/ 723305 h 1847198"/>
              <a:gd name="connsiteX30" fmla="*/ 214131 w 1857518"/>
              <a:gd name="connsiteY30" fmla="*/ 691315 h 1847198"/>
              <a:gd name="connsiteX31" fmla="*/ 239929 w 1857518"/>
              <a:gd name="connsiteY31" fmla="*/ 671192 h 1847198"/>
              <a:gd name="connsiteX32" fmla="*/ 266760 w 1857518"/>
              <a:gd name="connsiteY32" fmla="*/ 606695 h 1847198"/>
              <a:gd name="connsiteX33" fmla="*/ 262116 w 1857518"/>
              <a:gd name="connsiteY33" fmla="*/ 570060 h 1847198"/>
              <a:gd name="connsiteX34" fmla="*/ 159437 w 1857518"/>
              <a:gd name="connsiteY34" fmla="*/ 434874 h 1847198"/>
              <a:gd name="connsiteX35" fmla="*/ 159953 w 1857518"/>
              <a:gd name="connsiteY35" fmla="*/ 401336 h 1847198"/>
              <a:gd name="connsiteX36" fmla="*/ 259536 w 1857518"/>
              <a:gd name="connsiteY36" fmla="*/ 278017 h 1847198"/>
              <a:gd name="connsiteX37" fmla="*/ 294623 w 1857518"/>
              <a:gd name="connsiteY37" fmla="*/ 268729 h 1847198"/>
              <a:gd name="connsiteX38" fmla="*/ 457672 w 1857518"/>
              <a:gd name="connsiteY38" fmla="*/ 336322 h 1847198"/>
              <a:gd name="connsiteX39" fmla="*/ 489146 w 1857518"/>
              <a:gd name="connsiteY39" fmla="*/ 333743 h 1847198"/>
              <a:gd name="connsiteX40" fmla="*/ 540744 w 1857518"/>
              <a:gd name="connsiteY40" fmla="*/ 298140 h 1847198"/>
              <a:gd name="connsiteX41" fmla="*/ 553127 w 1857518"/>
              <a:gd name="connsiteY41" fmla="*/ 273889 h 1847198"/>
              <a:gd name="connsiteX42" fmla="*/ 552096 w 1857518"/>
              <a:gd name="connsiteY42" fmla="*/ 255830 h 1847198"/>
              <a:gd name="connsiteX43" fmla="*/ 545904 w 1857518"/>
              <a:gd name="connsiteY43" fmla="*/ 175854 h 1847198"/>
              <a:gd name="connsiteX44" fmla="*/ 539712 w 1857518"/>
              <a:gd name="connsiteY44" fmla="*/ 95877 h 1847198"/>
              <a:gd name="connsiteX45" fmla="*/ 556739 w 1857518"/>
              <a:gd name="connsiteY45" fmla="*/ 69562 h 1847198"/>
              <a:gd name="connsiteX46" fmla="*/ 716176 w 1857518"/>
              <a:gd name="connsiteY46" fmla="*/ 15901 h 1847198"/>
              <a:gd name="connsiteX47" fmla="*/ 726496 w 1857518"/>
              <a:gd name="connsiteY47" fmla="*/ 14353 h 1847198"/>
              <a:gd name="connsiteX48" fmla="*/ 748167 w 1857518"/>
              <a:gd name="connsiteY48" fmla="*/ 28800 h 1847198"/>
              <a:gd name="connsiteX49" fmla="*/ 847750 w 1857518"/>
              <a:gd name="connsiteY49" fmla="*/ 172758 h 1847198"/>
              <a:gd name="connsiteX50" fmla="*/ 878709 w 1857518"/>
              <a:gd name="connsiteY50" fmla="*/ 187721 h 1847198"/>
              <a:gd name="connsiteX51" fmla="*/ 931855 w 1857518"/>
              <a:gd name="connsiteY51" fmla="*/ 185657 h 1847198"/>
              <a:gd name="connsiteX52" fmla="*/ 948366 w 1857518"/>
              <a:gd name="connsiteY52" fmla="*/ 177401 h 1847198"/>
              <a:gd name="connsiteX53" fmla="*/ 954042 w 1857518"/>
              <a:gd name="connsiteY53" fmla="*/ 169146 h 1847198"/>
              <a:gd name="connsiteX54" fmla="*/ 979840 w 1857518"/>
              <a:gd name="connsiteY54" fmla="*/ 121676 h 1847198"/>
              <a:gd name="connsiteX55" fmla="*/ 1037630 w 1857518"/>
              <a:gd name="connsiteY55" fmla="*/ 13837 h 1847198"/>
              <a:gd name="connsiteX56" fmla="*/ 1066525 w 1857518"/>
              <a:gd name="connsiteY56" fmla="*/ 937 h 1847198"/>
              <a:gd name="connsiteX57" fmla="*/ 1233702 w 1857518"/>
              <a:gd name="connsiteY57" fmla="*/ 40667 h 1847198"/>
              <a:gd name="connsiteX58" fmla="*/ 1253309 w 1857518"/>
              <a:gd name="connsiteY58" fmla="*/ 64918 h 1847198"/>
              <a:gd name="connsiteX59" fmla="*/ 1254341 w 1857518"/>
              <a:gd name="connsiteY59" fmla="*/ 85042 h 1847198"/>
              <a:gd name="connsiteX60" fmla="*/ 1258468 w 1857518"/>
              <a:gd name="connsiteY60" fmla="*/ 209908 h 1847198"/>
              <a:gd name="connsiteX61" fmla="*/ 1260016 w 1857518"/>
              <a:gd name="connsiteY61" fmla="*/ 244478 h 1847198"/>
              <a:gd name="connsiteX62" fmla="*/ 1276012 w 1857518"/>
              <a:gd name="connsiteY62" fmla="*/ 270277 h 1847198"/>
              <a:gd name="connsiteX63" fmla="*/ 1313678 w 1857518"/>
              <a:gd name="connsiteY63" fmla="*/ 291948 h 1847198"/>
              <a:gd name="connsiteX64" fmla="*/ 1349797 w 1857518"/>
              <a:gd name="connsiteY64" fmla="*/ 291948 h 1847198"/>
              <a:gd name="connsiteX65" fmla="*/ 1502526 w 1857518"/>
              <a:gd name="connsiteY65" fmla="*/ 206812 h 1847198"/>
              <a:gd name="connsiteX66" fmla="*/ 1535033 w 1857518"/>
              <a:gd name="connsiteY66" fmla="*/ 211456 h 1847198"/>
              <a:gd name="connsiteX67" fmla="*/ 1653707 w 1857518"/>
              <a:gd name="connsiteY67" fmla="*/ 332711 h 1847198"/>
              <a:gd name="connsiteX68" fmla="*/ 1657835 w 1857518"/>
              <a:gd name="connsiteY68" fmla="*/ 366249 h 1847198"/>
              <a:gd name="connsiteX69" fmla="*/ 1569087 w 1857518"/>
              <a:gd name="connsiteY69" fmla="*/ 515883 h 1847198"/>
              <a:gd name="connsiteX70" fmla="*/ 1568571 w 1857518"/>
              <a:gd name="connsiteY70" fmla="*/ 550453 h 1847198"/>
              <a:gd name="connsiteX71" fmla="*/ 1591274 w 1857518"/>
              <a:gd name="connsiteY71" fmla="*/ 592247 h 1847198"/>
              <a:gd name="connsiteX72" fmla="*/ 1617589 w 1857518"/>
              <a:gd name="connsiteY72" fmla="*/ 608759 h 1847198"/>
              <a:gd name="connsiteX73" fmla="*/ 1676926 w 1857518"/>
              <a:gd name="connsiteY73" fmla="*/ 612886 h 1847198"/>
              <a:gd name="connsiteX74" fmla="*/ 1797665 w 1857518"/>
              <a:gd name="connsiteY74" fmla="*/ 620626 h 1847198"/>
              <a:gd name="connsiteX75" fmla="*/ 1820884 w 1857518"/>
              <a:gd name="connsiteY75" fmla="*/ 640233 h 1847198"/>
              <a:gd name="connsiteX76" fmla="*/ 1857518 w 1857518"/>
              <a:gd name="connsiteY76" fmla="*/ 808442 h 1847198"/>
              <a:gd name="connsiteX77" fmla="*/ 1851842 w 1857518"/>
              <a:gd name="connsiteY77" fmla="*/ 829081 h 1847198"/>
              <a:gd name="connsiteX78" fmla="*/ 1841523 w 1857518"/>
              <a:gd name="connsiteY78" fmla="*/ 836305 h 1847198"/>
              <a:gd name="connsiteX79" fmla="*/ 1686214 w 1857518"/>
              <a:gd name="connsiteY79" fmla="*/ 913701 h 1847198"/>
              <a:gd name="connsiteX80" fmla="*/ 1668670 w 1857518"/>
              <a:gd name="connsiteY80" fmla="*/ 940016 h 1847198"/>
              <a:gd name="connsiteX81" fmla="*/ 1665059 w 1857518"/>
              <a:gd name="connsiteY81" fmla="*/ 998322 h 1847198"/>
              <a:gd name="connsiteX82" fmla="*/ 1678474 w 1857518"/>
              <a:gd name="connsiteY82" fmla="*/ 1026184 h 1847198"/>
              <a:gd name="connsiteX83" fmla="*/ 1821916 w 1857518"/>
              <a:gd name="connsiteY83" fmla="*/ 1131960 h 1847198"/>
              <a:gd name="connsiteX84" fmla="*/ 1831720 w 1857518"/>
              <a:gd name="connsiteY84" fmla="*/ 1163950 h 1847198"/>
              <a:gd name="connsiteX85" fmla="*/ 1805404 w 1857518"/>
              <a:gd name="connsiteY85" fmla="*/ 1236703 h 1847198"/>
              <a:gd name="connsiteX86" fmla="*/ 1775478 w 1857518"/>
              <a:gd name="connsiteY86" fmla="*/ 1317711 h 1847198"/>
              <a:gd name="connsiteX87" fmla="*/ 1750195 w 1857518"/>
              <a:gd name="connsiteY87" fmla="*/ 1334223 h 1847198"/>
              <a:gd name="connsiteX88" fmla="*/ 1685698 w 1857518"/>
              <a:gd name="connsiteY88" fmla="*/ 1327515 h 1847198"/>
              <a:gd name="connsiteX89" fmla="*/ 1574247 w 1857518"/>
              <a:gd name="connsiteY89" fmla="*/ 1315648 h 1847198"/>
              <a:gd name="connsiteX90" fmla="*/ 1545868 w 1857518"/>
              <a:gd name="connsiteY90" fmla="*/ 1328547 h 1847198"/>
              <a:gd name="connsiteX91" fmla="*/ 1505622 w 1857518"/>
              <a:gd name="connsiteY91" fmla="*/ 1383241 h 1847198"/>
              <a:gd name="connsiteX92" fmla="*/ 1500978 w 1857518"/>
              <a:gd name="connsiteY92" fmla="*/ 1417811 h 1847198"/>
              <a:gd name="connsiteX93" fmla="*/ 1563411 w 1857518"/>
              <a:gd name="connsiteY93" fmla="*/ 1581892 h 1847198"/>
              <a:gd name="connsiteX94" fmla="*/ 1554124 w 1857518"/>
              <a:gd name="connsiteY94" fmla="*/ 1615430 h 1847198"/>
              <a:gd name="connsiteX95" fmla="*/ 1430805 w 1857518"/>
              <a:gd name="connsiteY95" fmla="*/ 1708822 h 1847198"/>
              <a:gd name="connsiteX96" fmla="*/ 1397266 w 1857518"/>
              <a:gd name="connsiteY96" fmla="*/ 1708306 h 1847198"/>
              <a:gd name="connsiteX97" fmla="*/ 1263628 w 1857518"/>
              <a:gd name="connsiteY97" fmla="*/ 1600467 h 1847198"/>
              <a:gd name="connsiteX98" fmla="*/ 1232154 w 1857518"/>
              <a:gd name="connsiteY98" fmla="*/ 1594275 h 1847198"/>
              <a:gd name="connsiteX99" fmla="*/ 1153725 w 1857518"/>
              <a:gd name="connsiteY99" fmla="*/ 1624202 h 1847198"/>
              <a:gd name="connsiteX100" fmla="*/ 1134634 w 1857518"/>
              <a:gd name="connsiteY100" fmla="*/ 1646905 h 1847198"/>
              <a:gd name="connsiteX101" fmla="*/ 1123798 w 1857518"/>
              <a:gd name="connsiteY101" fmla="*/ 1698503 h 1847198"/>
              <a:gd name="connsiteX102" fmla="*/ 1097999 w 1857518"/>
              <a:gd name="connsiteY102" fmla="*/ 1821821 h 1847198"/>
              <a:gd name="connsiteX103" fmla="*/ 1076329 w 1857518"/>
              <a:gd name="connsiteY103" fmla="*/ 1842460 h 1847198"/>
              <a:gd name="connsiteX104" fmla="*/ 994288 w 1857518"/>
              <a:gd name="connsiteY104" fmla="*/ 1851232 h 1847198"/>
              <a:gd name="connsiteX105" fmla="*/ 959201 w 1857518"/>
              <a:gd name="connsiteY105" fmla="*/ 1852264 h 1847198"/>
              <a:gd name="connsiteX106" fmla="*/ 928759 w 1857518"/>
              <a:gd name="connsiteY106" fmla="*/ 382245 h 1847198"/>
              <a:gd name="connsiteX107" fmla="*/ 386983 w 1857518"/>
              <a:gd name="connsiteY107" fmla="*/ 921957 h 1847198"/>
              <a:gd name="connsiteX108" fmla="*/ 926695 w 1857518"/>
              <a:gd name="connsiteY108" fmla="*/ 1465797 h 1847198"/>
              <a:gd name="connsiteX109" fmla="*/ 1470535 w 1857518"/>
              <a:gd name="connsiteY109" fmla="*/ 924537 h 1847198"/>
              <a:gd name="connsiteX110" fmla="*/ 928759 w 1857518"/>
              <a:gd name="connsiteY110" fmla="*/ 382245 h 1847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1857518" h="1847198">
                <a:moveTo>
                  <a:pt x="959201" y="1852264"/>
                </a:moveTo>
                <a:cubicBezTo>
                  <a:pt x="943206" y="1852264"/>
                  <a:pt x="927211" y="1852264"/>
                  <a:pt x="910700" y="1852264"/>
                </a:cubicBezTo>
                <a:cubicBezTo>
                  <a:pt x="900380" y="1848652"/>
                  <a:pt x="894704" y="1840913"/>
                  <a:pt x="891608" y="1830593"/>
                </a:cubicBezTo>
                <a:cubicBezTo>
                  <a:pt x="874065" y="1776931"/>
                  <a:pt x="856006" y="1723270"/>
                  <a:pt x="838463" y="1669608"/>
                </a:cubicBezTo>
                <a:cubicBezTo>
                  <a:pt x="834335" y="1657224"/>
                  <a:pt x="826080" y="1649485"/>
                  <a:pt x="813180" y="1646905"/>
                </a:cubicBezTo>
                <a:cubicBezTo>
                  <a:pt x="785833" y="1640713"/>
                  <a:pt x="757970" y="1635037"/>
                  <a:pt x="730624" y="1628330"/>
                </a:cubicBezTo>
                <a:cubicBezTo>
                  <a:pt x="716176" y="1624718"/>
                  <a:pt x="704309" y="1628330"/>
                  <a:pt x="693990" y="1639165"/>
                </a:cubicBezTo>
                <a:cubicBezTo>
                  <a:pt x="654259" y="1680443"/>
                  <a:pt x="613497" y="1720690"/>
                  <a:pt x="573251" y="1761452"/>
                </a:cubicBezTo>
                <a:cubicBezTo>
                  <a:pt x="563963" y="1770739"/>
                  <a:pt x="553127" y="1772804"/>
                  <a:pt x="542292" y="1766612"/>
                </a:cubicBezTo>
                <a:cubicBezTo>
                  <a:pt x="498950" y="1742361"/>
                  <a:pt x="456123" y="1718110"/>
                  <a:pt x="412782" y="1693859"/>
                </a:cubicBezTo>
                <a:cubicBezTo>
                  <a:pt x="397818" y="1685603"/>
                  <a:pt x="394206" y="1676832"/>
                  <a:pt x="398334" y="1660836"/>
                </a:cubicBezTo>
                <a:cubicBezTo>
                  <a:pt x="412265" y="1605111"/>
                  <a:pt x="426713" y="1549901"/>
                  <a:pt x="440644" y="1494176"/>
                </a:cubicBezTo>
                <a:cubicBezTo>
                  <a:pt x="443741" y="1482308"/>
                  <a:pt x="441676" y="1471473"/>
                  <a:pt x="432904" y="1462185"/>
                </a:cubicBezTo>
                <a:cubicBezTo>
                  <a:pt x="412265" y="1440514"/>
                  <a:pt x="391110" y="1418843"/>
                  <a:pt x="370471" y="1397172"/>
                </a:cubicBezTo>
                <a:cubicBezTo>
                  <a:pt x="362216" y="1388400"/>
                  <a:pt x="351896" y="1385820"/>
                  <a:pt x="340545" y="1388400"/>
                </a:cubicBezTo>
                <a:cubicBezTo>
                  <a:pt x="330226" y="1390464"/>
                  <a:pt x="320422" y="1393044"/>
                  <a:pt x="310618" y="1395108"/>
                </a:cubicBezTo>
                <a:cubicBezTo>
                  <a:pt x="263664" y="1405428"/>
                  <a:pt x="217226" y="1416263"/>
                  <a:pt x="170273" y="1426583"/>
                </a:cubicBezTo>
                <a:cubicBezTo>
                  <a:pt x="157373" y="1429679"/>
                  <a:pt x="147054" y="1425035"/>
                  <a:pt x="141377" y="1413683"/>
                </a:cubicBezTo>
                <a:cubicBezTo>
                  <a:pt x="117642" y="1368277"/>
                  <a:pt x="94423" y="1322355"/>
                  <a:pt x="70689" y="1276949"/>
                </a:cubicBezTo>
                <a:cubicBezTo>
                  <a:pt x="65529" y="1266630"/>
                  <a:pt x="67593" y="1255278"/>
                  <a:pt x="75848" y="1247539"/>
                </a:cubicBezTo>
                <a:cubicBezTo>
                  <a:pt x="119191" y="1207292"/>
                  <a:pt x="163049" y="1166530"/>
                  <a:pt x="206391" y="1126284"/>
                </a:cubicBezTo>
                <a:cubicBezTo>
                  <a:pt x="215162" y="1118544"/>
                  <a:pt x="218258" y="1108225"/>
                  <a:pt x="216710" y="1096873"/>
                </a:cubicBezTo>
                <a:cubicBezTo>
                  <a:pt x="211551" y="1069010"/>
                  <a:pt x="206391" y="1040631"/>
                  <a:pt x="201231" y="1012769"/>
                </a:cubicBezTo>
                <a:cubicBezTo>
                  <a:pt x="199167" y="1000901"/>
                  <a:pt x="192459" y="993162"/>
                  <a:pt x="181108" y="989034"/>
                </a:cubicBezTo>
                <a:cubicBezTo>
                  <a:pt x="142925" y="975103"/>
                  <a:pt x="104743" y="961171"/>
                  <a:pt x="67077" y="947240"/>
                </a:cubicBezTo>
                <a:cubicBezTo>
                  <a:pt x="44890" y="938984"/>
                  <a:pt x="22187" y="931760"/>
                  <a:pt x="0" y="921957"/>
                </a:cubicBezTo>
                <a:cubicBezTo>
                  <a:pt x="0" y="912153"/>
                  <a:pt x="0" y="902866"/>
                  <a:pt x="0" y="893062"/>
                </a:cubicBezTo>
                <a:cubicBezTo>
                  <a:pt x="1548" y="876035"/>
                  <a:pt x="3096" y="859524"/>
                  <a:pt x="4643" y="842496"/>
                </a:cubicBezTo>
                <a:cubicBezTo>
                  <a:pt x="7740" y="809474"/>
                  <a:pt x="12383" y="776451"/>
                  <a:pt x="17543" y="743945"/>
                </a:cubicBezTo>
                <a:cubicBezTo>
                  <a:pt x="19091" y="733109"/>
                  <a:pt x="26831" y="725369"/>
                  <a:pt x="38182" y="723305"/>
                </a:cubicBezTo>
                <a:cubicBezTo>
                  <a:pt x="97003" y="712470"/>
                  <a:pt x="155309" y="702150"/>
                  <a:pt x="214131" y="691315"/>
                </a:cubicBezTo>
                <a:cubicBezTo>
                  <a:pt x="226514" y="689251"/>
                  <a:pt x="234770" y="682543"/>
                  <a:pt x="239929" y="671192"/>
                </a:cubicBezTo>
                <a:cubicBezTo>
                  <a:pt x="248701" y="649521"/>
                  <a:pt x="257989" y="627850"/>
                  <a:pt x="266760" y="606695"/>
                </a:cubicBezTo>
                <a:cubicBezTo>
                  <a:pt x="272436" y="593279"/>
                  <a:pt x="270888" y="581928"/>
                  <a:pt x="262116" y="570060"/>
                </a:cubicBezTo>
                <a:cubicBezTo>
                  <a:pt x="227546" y="525170"/>
                  <a:pt x="193492" y="479764"/>
                  <a:pt x="159437" y="434874"/>
                </a:cubicBezTo>
                <a:cubicBezTo>
                  <a:pt x="150665" y="423007"/>
                  <a:pt x="150665" y="412687"/>
                  <a:pt x="159953" y="401336"/>
                </a:cubicBezTo>
                <a:cubicBezTo>
                  <a:pt x="192975" y="360058"/>
                  <a:pt x="225998" y="319295"/>
                  <a:pt x="259536" y="278017"/>
                </a:cubicBezTo>
                <a:cubicBezTo>
                  <a:pt x="270372" y="265118"/>
                  <a:pt x="279144" y="262538"/>
                  <a:pt x="294623" y="268729"/>
                </a:cubicBezTo>
                <a:cubicBezTo>
                  <a:pt x="348801" y="291433"/>
                  <a:pt x="402978" y="313620"/>
                  <a:pt x="457672" y="336322"/>
                </a:cubicBezTo>
                <a:cubicBezTo>
                  <a:pt x="468507" y="340966"/>
                  <a:pt x="479342" y="340450"/>
                  <a:pt x="489146" y="333743"/>
                </a:cubicBezTo>
                <a:cubicBezTo>
                  <a:pt x="506690" y="321875"/>
                  <a:pt x="523717" y="310008"/>
                  <a:pt x="540744" y="298140"/>
                </a:cubicBezTo>
                <a:cubicBezTo>
                  <a:pt x="548999" y="292464"/>
                  <a:pt x="553127" y="284209"/>
                  <a:pt x="553127" y="273889"/>
                </a:cubicBezTo>
                <a:cubicBezTo>
                  <a:pt x="553127" y="267697"/>
                  <a:pt x="552612" y="261506"/>
                  <a:pt x="552096" y="255830"/>
                </a:cubicBezTo>
                <a:cubicBezTo>
                  <a:pt x="550032" y="228999"/>
                  <a:pt x="547968" y="202684"/>
                  <a:pt x="545904" y="175854"/>
                </a:cubicBezTo>
                <a:cubicBezTo>
                  <a:pt x="543840" y="149023"/>
                  <a:pt x="541776" y="122708"/>
                  <a:pt x="539712" y="95877"/>
                </a:cubicBezTo>
                <a:cubicBezTo>
                  <a:pt x="538680" y="83493"/>
                  <a:pt x="544872" y="73690"/>
                  <a:pt x="556739" y="69562"/>
                </a:cubicBezTo>
                <a:cubicBezTo>
                  <a:pt x="609885" y="51503"/>
                  <a:pt x="663031" y="33444"/>
                  <a:pt x="716176" y="15901"/>
                </a:cubicBezTo>
                <a:cubicBezTo>
                  <a:pt x="719788" y="14869"/>
                  <a:pt x="722884" y="14353"/>
                  <a:pt x="726496" y="14353"/>
                </a:cubicBezTo>
                <a:cubicBezTo>
                  <a:pt x="736299" y="14869"/>
                  <a:pt x="742491" y="21060"/>
                  <a:pt x="748167" y="28800"/>
                </a:cubicBezTo>
                <a:cubicBezTo>
                  <a:pt x="781189" y="76786"/>
                  <a:pt x="814728" y="124772"/>
                  <a:pt x="847750" y="172758"/>
                </a:cubicBezTo>
                <a:cubicBezTo>
                  <a:pt x="855490" y="183593"/>
                  <a:pt x="865810" y="188753"/>
                  <a:pt x="878709" y="187721"/>
                </a:cubicBezTo>
                <a:cubicBezTo>
                  <a:pt x="896252" y="186173"/>
                  <a:pt x="914312" y="185657"/>
                  <a:pt x="931855" y="185657"/>
                </a:cubicBezTo>
                <a:cubicBezTo>
                  <a:pt x="939079" y="185657"/>
                  <a:pt x="944239" y="183077"/>
                  <a:pt x="948366" y="177401"/>
                </a:cubicBezTo>
                <a:cubicBezTo>
                  <a:pt x="950430" y="174822"/>
                  <a:pt x="952494" y="171726"/>
                  <a:pt x="954042" y="169146"/>
                </a:cubicBezTo>
                <a:cubicBezTo>
                  <a:pt x="962814" y="153150"/>
                  <a:pt x="971069" y="137155"/>
                  <a:pt x="979840" y="121676"/>
                </a:cubicBezTo>
                <a:cubicBezTo>
                  <a:pt x="998932" y="85558"/>
                  <a:pt x="1018539" y="49955"/>
                  <a:pt x="1037630" y="13837"/>
                </a:cubicBezTo>
                <a:cubicBezTo>
                  <a:pt x="1043822" y="2485"/>
                  <a:pt x="1053626" y="-2159"/>
                  <a:pt x="1066525" y="937"/>
                </a:cubicBezTo>
                <a:cubicBezTo>
                  <a:pt x="1122251" y="14353"/>
                  <a:pt x="1177976" y="27252"/>
                  <a:pt x="1233702" y="40667"/>
                </a:cubicBezTo>
                <a:cubicBezTo>
                  <a:pt x="1245569" y="43763"/>
                  <a:pt x="1252793" y="52535"/>
                  <a:pt x="1253309" y="64918"/>
                </a:cubicBezTo>
                <a:cubicBezTo>
                  <a:pt x="1253825" y="71626"/>
                  <a:pt x="1253825" y="78334"/>
                  <a:pt x="1254341" y="85042"/>
                </a:cubicBezTo>
                <a:cubicBezTo>
                  <a:pt x="1255888" y="126836"/>
                  <a:pt x="1256921" y="168630"/>
                  <a:pt x="1258468" y="209908"/>
                </a:cubicBezTo>
                <a:cubicBezTo>
                  <a:pt x="1258985" y="221260"/>
                  <a:pt x="1259501" y="233127"/>
                  <a:pt x="1260016" y="244478"/>
                </a:cubicBezTo>
                <a:cubicBezTo>
                  <a:pt x="1260532" y="255830"/>
                  <a:pt x="1266208" y="264602"/>
                  <a:pt x="1276012" y="270277"/>
                </a:cubicBezTo>
                <a:cubicBezTo>
                  <a:pt x="1288395" y="277501"/>
                  <a:pt x="1301295" y="284209"/>
                  <a:pt x="1313678" y="291948"/>
                </a:cubicBezTo>
                <a:cubicBezTo>
                  <a:pt x="1326062" y="299172"/>
                  <a:pt x="1337413" y="298656"/>
                  <a:pt x="1349797" y="291948"/>
                </a:cubicBezTo>
                <a:cubicBezTo>
                  <a:pt x="1400879" y="263570"/>
                  <a:pt x="1451444" y="235191"/>
                  <a:pt x="1502526" y="206812"/>
                </a:cubicBezTo>
                <a:cubicBezTo>
                  <a:pt x="1514394" y="200105"/>
                  <a:pt x="1525745" y="202168"/>
                  <a:pt x="1535033" y="211456"/>
                </a:cubicBezTo>
                <a:cubicBezTo>
                  <a:pt x="1574763" y="251702"/>
                  <a:pt x="1613977" y="292464"/>
                  <a:pt x="1653707" y="332711"/>
                </a:cubicBezTo>
                <a:cubicBezTo>
                  <a:pt x="1664027" y="343546"/>
                  <a:pt x="1665575" y="353350"/>
                  <a:pt x="1657835" y="366249"/>
                </a:cubicBezTo>
                <a:cubicBezTo>
                  <a:pt x="1628424" y="416299"/>
                  <a:pt x="1598497" y="465833"/>
                  <a:pt x="1569087" y="515883"/>
                </a:cubicBezTo>
                <a:cubicBezTo>
                  <a:pt x="1562379" y="527234"/>
                  <a:pt x="1561863" y="539102"/>
                  <a:pt x="1568571" y="550453"/>
                </a:cubicBezTo>
                <a:cubicBezTo>
                  <a:pt x="1576311" y="564384"/>
                  <a:pt x="1583534" y="578316"/>
                  <a:pt x="1591274" y="592247"/>
                </a:cubicBezTo>
                <a:cubicBezTo>
                  <a:pt x="1596950" y="602567"/>
                  <a:pt x="1605721" y="608243"/>
                  <a:pt x="1617589" y="608759"/>
                </a:cubicBezTo>
                <a:cubicBezTo>
                  <a:pt x="1637196" y="610307"/>
                  <a:pt x="1657319" y="611339"/>
                  <a:pt x="1676926" y="612886"/>
                </a:cubicBezTo>
                <a:cubicBezTo>
                  <a:pt x="1717172" y="615466"/>
                  <a:pt x="1757419" y="618046"/>
                  <a:pt x="1797665" y="620626"/>
                </a:cubicBezTo>
                <a:cubicBezTo>
                  <a:pt x="1809016" y="621142"/>
                  <a:pt x="1818304" y="628882"/>
                  <a:pt x="1820884" y="640233"/>
                </a:cubicBezTo>
                <a:cubicBezTo>
                  <a:pt x="1833267" y="695959"/>
                  <a:pt x="1845135" y="752200"/>
                  <a:pt x="1857518" y="808442"/>
                </a:cubicBezTo>
                <a:cubicBezTo>
                  <a:pt x="1859066" y="816181"/>
                  <a:pt x="1857002" y="822889"/>
                  <a:pt x="1851842" y="829081"/>
                </a:cubicBezTo>
                <a:cubicBezTo>
                  <a:pt x="1849262" y="832177"/>
                  <a:pt x="1845135" y="834241"/>
                  <a:pt x="1841523" y="836305"/>
                </a:cubicBezTo>
                <a:cubicBezTo>
                  <a:pt x="1789925" y="862103"/>
                  <a:pt x="1738327" y="887902"/>
                  <a:pt x="1686214" y="913701"/>
                </a:cubicBezTo>
                <a:cubicBezTo>
                  <a:pt x="1675378" y="919377"/>
                  <a:pt x="1669187" y="927633"/>
                  <a:pt x="1668670" y="940016"/>
                </a:cubicBezTo>
                <a:cubicBezTo>
                  <a:pt x="1667639" y="959623"/>
                  <a:pt x="1666090" y="978714"/>
                  <a:pt x="1665059" y="998322"/>
                </a:cubicBezTo>
                <a:cubicBezTo>
                  <a:pt x="1664543" y="1009673"/>
                  <a:pt x="1668670" y="1019477"/>
                  <a:pt x="1678474" y="1026184"/>
                </a:cubicBezTo>
                <a:cubicBezTo>
                  <a:pt x="1726460" y="1061271"/>
                  <a:pt x="1773930" y="1096873"/>
                  <a:pt x="1821916" y="1131960"/>
                </a:cubicBezTo>
                <a:cubicBezTo>
                  <a:pt x="1833267" y="1140215"/>
                  <a:pt x="1836879" y="1150535"/>
                  <a:pt x="1831720" y="1163950"/>
                </a:cubicBezTo>
                <a:cubicBezTo>
                  <a:pt x="1822948" y="1188201"/>
                  <a:pt x="1814176" y="1212452"/>
                  <a:pt x="1805404" y="1236703"/>
                </a:cubicBezTo>
                <a:cubicBezTo>
                  <a:pt x="1795601" y="1263534"/>
                  <a:pt x="1785798" y="1290881"/>
                  <a:pt x="1775478" y="1317711"/>
                </a:cubicBezTo>
                <a:cubicBezTo>
                  <a:pt x="1771350" y="1329063"/>
                  <a:pt x="1761546" y="1335255"/>
                  <a:pt x="1750195" y="1334223"/>
                </a:cubicBezTo>
                <a:cubicBezTo>
                  <a:pt x="1728524" y="1332159"/>
                  <a:pt x="1707369" y="1329579"/>
                  <a:pt x="1685698" y="1327515"/>
                </a:cubicBezTo>
                <a:cubicBezTo>
                  <a:pt x="1648548" y="1323387"/>
                  <a:pt x="1611397" y="1319259"/>
                  <a:pt x="1574247" y="1315648"/>
                </a:cubicBezTo>
                <a:cubicBezTo>
                  <a:pt x="1562379" y="1314616"/>
                  <a:pt x="1553092" y="1318743"/>
                  <a:pt x="1545868" y="1328547"/>
                </a:cubicBezTo>
                <a:cubicBezTo>
                  <a:pt x="1532453" y="1346606"/>
                  <a:pt x="1519553" y="1365181"/>
                  <a:pt x="1505622" y="1383241"/>
                </a:cubicBezTo>
                <a:cubicBezTo>
                  <a:pt x="1497366" y="1394076"/>
                  <a:pt x="1496334" y="1405428"/>
                  <a:pt x="1500978" y="1417811"/>
                </a:cubicBezTo>
                <a:cubicBezTo>
                  <a:pt x="1521617" y="1472505"/>
                  <a:pt x="1542772" y="1527198"/>
                  <a:pt x="1563411" y="1581892"/>
                </a:cubicBezTo>
                <a:cubicBezTo>
                  <a:pt x="1569087" y="1596339"/>
                  <a:pt x="1565991" y="1606143"/>
                  <a:pt x="1554124" y="1615430"/>
                </a:cubicBezTo>
                <a:cubicBezTo>
                  <a:pt x="1512845" y="1646389"/>
                  <a:pt x="1472083" y="1677864"/>
                  <a:pt x="1430805" y="1708822"/>
                </a:cubicBezTo>
                <a:cubicBezTo>
                  <a:pt x="1418938" y="1717594"/>
                  <a:pt x="1408618" y="1717594"/>
                  <a:pt x="1397266" y="1708306"/>
                </a:cubicBezTo>
                <a:cubicBezTo>
                  <a:pt x="1352892" y="1672704"/>
                  <a:pt x="1308003" y="1636585"/>
                  <a:pt x="1263628" y="1600467"/>
                </a:cubicBezTo>
                <a:cubicBezTo>
                  <a:pt x="1253825" y="1592727"/>
                  <a:pt x="1243505" y="1590147"/>
                  <a:pt x="1232154" y="1594275"/>
                </a:cubicBezTo>
                <a:cubicBezTo>
                  <a:pt x="1205839" y="1604079"/>
                  <a:pt x="1179524" y="1613883"/>
                  <a:pt x="1153725" y="1624202"/>
                </a:cubicBezTo>
                <a:cubicBezTo>
                  <a:pt x="1143406" y="1628330"/>
                  <a:pt x="1137214" y="1636070"/>
                  <a:pt x="1134634" y="1646905"/>
                </a:cubicBezTo>
                <a:cubicBezTo>
                  <a:pt x="1131022" y="1663932"/>
                  <a:pt x="1127411" y="1681475"/>
                  <a:pt x="1123798" y="1698503"/>
                </a:cubicBezTo>
                <a:cubicBezTo>
                  <a:pt x="1115027" y="1739781"/>
                  <a:pt x="1106771" y="1780543"/>
                  <a:pt x="1097999" y="1821821"/>
                </a:cubicBezTo>
                <a:cubicBezTo>
                  <a:pt x="1095420" y="1833689"/>
                  <a:pt x="1088196" y="1840913"/>
                  <a:pt x="1076329" y="1842460"/>
                </a:cubicBezTo>
                <a:cubicBezTo>
                  <a:pt x="1048982" y="1846072"/>
                  <a:pt x="1021635" y="1848652"/>
                  <a:pt x="994288" y="1851232"/>
                </a:cubicBezTo>
                <a:cubicBezTo>
                  <a:pt x="980873" y="1850200"/>
                  <a:pt x="970037" y="1851232"/>
                  <a:pt x="959201" y="1852264"/>
                </a:cubicBezTo>
                <a:close/>
                <a:moveTo>
                  <a:pt x="928759" y="382245"/>
                </a:moveTo>
                <a:cubicBezTo>
                  <a:pt x="633620" y="381729"/>
                  <a:pt x="388015" y="619594"/>
                  <a:pt x="386983" y="921957"/>
                </a:cubicBezTo>
                <a:cubicBezTo>
                  <a:pt x="385951" y="1222772"/>
                  <a:pt x="627428" y="1464765"/>
                  <a:pt x="926695" y="1465797"/>
                </a:cubicBezTo>
                <a:cubicBezTo>
                  <a:pt x="1229058" y="1466829"/>
                  <a:pt x="1470019" y="1222772"/>
                  <a:pt x="1470535" y="924537"/>
                </a:cubicBezTo>
                <a:cubicBezTo>
                  <a:pt x="1470535" y="625270"/>
                  <a:pt x="1228026" y="381729"/>
                  <a:pt x="928759" y="382245"/>
                </a:cubicBezTo>
                <a:close/>
              </a:path>
            </a:pathLst>
          </a:custGeom>
          <a:solidFill>
            <a:schemeClr val="bg1"/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latin typeface="Avenir Book" panose="02000503020000020003" pitchFamily="2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57" y="1688176"/>
            <a:ext cx="672485" cy="37768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C98B5DF-A542-3A41-91E7-8AE96D1FD123}"/>
              </a:ext>
            </a:extLst>
          </p:cNvPr>
          <p:cNvSpPr/>
          <p:nvPr/>
        </p:nvSpPr>
        <p:spPr>
          <a:xfrm>
            <a:off x="4975580" y="1357759"/>
            <a:ext cx="4376585" cy="5032780"/>
          </a:xfrm>
          <a:prstGeom prst="rect">
            <a:avLst/>
          </a:prstGeom>
          <a:solidFill>
            <a:srgbClr val="009193"/>
          </a:solidFill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endParaRPr lang="x-none" sz="1600" dirty="0">
              <a:latin typeface="Avenir Book" panose="02000503020000020003" pitchFamily="2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994306" y="1646145"/>
            <a:ext cx="4254146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dirty="0">
                <a:solidFill>
                  <a:schemeClr val="bg1"/>
                </a:solidFill>
                <a:latin typeface="Avenir Book" panose="02000503020000020003" pitchFamily="2" charset="0"/>
              </a:rPr>
              <a:t>Nombre de kits de professionnalisation des acteurs distribués (kit de sécurité en mer, valorisation,….)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sz="14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dirty="0">
                <a:solidFill>
                  <a:schemeClr val="bg1"/>
                </a:solidFill>
                <a:latin typeface="Avenir Book" panose="02000503020000020003" pitchFamily="2" charset="0"/>
              </a:rPr>
              <a:t>Nombre de pêcheurs et aquaculteurs formés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sz="14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dirty="0">
                <a:solidFill>
                  <a:schemeClr val="bg1"/>
                </a:solidFill>
                <a:latin typeface="Avenir Book" panose="02000503020000020003" pitchFamily="2" charset="0"/>
              </a:rPr>
              <a:t>Nombre de matériels et équipements de pêche et aquaculture distribués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sz="14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dirty="0">
                <a:solidFill>
                  <a:schemeClr val="bg1"/>
                </a:solidFill>
                <a:latin typeface="Avenir Book" panose="02000503020000020003" pitchFamily="2" charset="0"/>
              </a:rPr>
              <a:t>Nombre de complexes de pêche mis en place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sz="14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dirty="0">
                <a:solidFill>
                  <a:schemeClr val="bg1"/>
                </a:solidFill>
                <a:latin typeface="Avenir Book" panose="02000503020000020003" pitchFamily="2" charset="0"/>
              </a:rPr>
              <a:t>Nombre d'unités de transformation de produits halieutiques construites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sz="14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dirty="0">
                <a:solidFill>
                  <a:schemeClr val="bg1"/>
                </a:solidFill>
                <a:latin typeface="Avenir Book" panose="02000503020000020003" pitchFamily="2" charset="0"/>
              </a:rPr>
              <a:t>Nombre d'unités de froid mises en place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sz="14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dirty="0">
                <a:solidFill>
                  <a:schemeClr val="bg1"/>
                </a:solidFill>
                <a:latin typeface="Avenir Book" panose="02000503020000020003" pitchFamily="2" charset="0"/>
              </a:rPr>
              <a:t>Nombre d'hangars de marché de produits halieutiques construits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sz="14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dirty="0">
                <a:solidFill>
                  <a:schemeClr val="bg1"/>
                </a:solidFill>
                <a:latin typeface="Avenir Book" panose="02000503020000020003" pitchFamily="2" charset="0"/>
              </a:rPr>
              <a:t>Nombre de </a:t>
            </a:r>
            <a:r>
              <a:rPr lang="fr-FR" sz="1400" dirty="0" err="1">
                <a:solidFill>
                  <a:schemeClr val="bg1"/>
                </a:solidFill>
                <a:latin typeface="Avenir Book" panose="02000503020000020003" pitchFamily="2" charset="0"/>
              </a:rPr>
              <a:t>ZEPs</a:t>
            </a:r>
            <a:r>
              <a:rPr lang="fr-FR" sz="1400" dirty="0">
                <a:solidFill>
                  <a:schemeClr val="bg1"/>
                </a:solidFill>
                <a:latin typeface="Avenir Book" panose="02000503020000020003" pitchFamily="2" charset="0"/>
              </a:rPr>
              <a:t> mises en place</a:t>
            </a:r>
          </a:p>
          <a:p>
            <a:endParaRPr lang="fr-FR" sz="14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dirty="0">
                <a:solidFill>
                  <a:schemeClr val="bg1"/>
                </a:solidFill>
                <a:latin typeface="Avenir Book" panose="02000503020000020003" pitchFamily="2" charset="0"/>
              </a:rPr>
              <a:t>Nombre de pisciculteurs utilisant le calendrier piscicole</a:t>
            </a:r>
          </a:p>
          <a:p>
            <a:endParaRPr lang="fr-FR" sz="14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344B70BD-B108-BAA1-7B25-B4DA795E7748}"/>
              </a:ext>
            </a:extLst>
          </p:cNvPr>
          <p:cNvGrpSpPr/>
          <p:nvPr/>
        </p:nvGrpSpPr>
        <p:grpSpPr>
          <a:xfrm>
            <a:off x="9430337" y="1357759"/>
            <a:ext cx="2674422" cy="5032780"/>
            <a:chOff x="9396884" y="1357759"/>
            <a:chExt cx="2674422" cy="5032780"/>
          </a:xfrm>
        </p:grpSpPr>
        <p:pic>
          <p:nvPicPr>
            <p:cNvPr id="18" name="Image 1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98" t="38979" r="19501"/>
            <a:stretch/>
          </p:blipFill>
          <p:spPr>
            <a:xfrm>
              <a:off x="10864755" y="2754430"/>
              <a:ext cx="1196853" cy="997946"/>
            </a:xfrm>
            <a:prstGeom prst="rect">
              <a:avLst/>
            </a:prstGeom>
          </p:spPr>
        </p:pic>
        <p:pic>
          <p:nvPicPr>
            <p:cNvPr id="19" name="Image 1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604"/>
            <a:stretch/>
          </p:blipFill>
          <p:spPr>
            <a:xfrm>
              <a:off x="9408273" y="3861878"/>
              <a:ext cx="2663033" cy="1346567"/>
            </a:xfrm>
            <a:prstGeom prst="rect">
              <a:avLst/>
            </a:prstGeom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086" b="-1"/>
            <a:stretch/>
          </p:blipFill>
          <p:spPr>
            <a:xfrm>
              <a:off x="9396884" y="1357759"/>
              <a:ext cx="2673191" cy="1343148"/>
            </a:xfrm>
            <a:prstGeom prst="rect">
              <a:avLst/>
            </a:prstGeom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18" t="19406" r="6202"/>
            <a:stretch/>
          </p:blipFill>
          <p:spPr>
            <a:xfrm>
              <a:off x="9408273" y="2745055"/>
              <a:ext cx="1400625" cy="1015788"/>
            </a:xfrm>
            <a:prstGeom prst="rect">
              <a:avLst/>
            </a:prstGeom>
          </p:spPr>
        </p:pic>
        <p:pic>
          <p:nvPicPr>
            <p:cNvPr id="22" name="Image 21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5" r="20428"/>
            <a:stretch/>
          </p:blipFill>
          <p:spPr>
            <a:xfrm>
              <a:off x="9408273" y="5322500"/>
              <a:ext cx="1263391" cy="1068038"/>
            </a:xfrm>
            <a:prstGeom prst="rect">
              <a:avLst/>
            </a:prstGeom>
          </p:spPr>
        </p:pic>
        <p:pic>
          <p:nvPicPr>
            <p:cNvPr id="23" name="Image 22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11" r="20845"/>
            <a:stretch/>
          </p:blipFill>
          <p:spPr>
            <a:xfrm>
              <a:off x="10733479" y="5322501"/>
              <a:ext cx="1328129" cy="1068038"/>
            </a:xfrm>
            <a:prstGeom prst="rect">
              <a:avLst/>
            </a:prstGeom>
          </p:spPr>
        </p:pic>
      </p:grpSp>
      <p:pic>
        <p:nvPicPr>
          <p:cNvPr id="25" name="Picture 1"/>
          <p:cNvPicPr>
            <a:picLocks noChangeAspect="1" noChangeArrowheads="1"/>
          </p:cNvPicPr>
          <p:nvPr/>
        </p:nvPicPr>
        <p:blipFill rotWithShape="1">
          <a:blip r:embed="rId10" cstate="print"/>
          <a:srcRect t="12685"/>
          <a:stretch/>
        </p:blipFill>
        <p:spPr bwMode="auto">
          <a:xfrm>
            <a:off x="155980" y="4169913"/>
            <a:ext cx="4521280" cy="222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Losange 20">
            <a:extLst>
              <a:ext uri="{FF2B5EF4-FFF2-40B4-BE49-F238E27FC236}">
                <a16:creationId xmlns:a16="http://schemas.microsoft.com/office/drawing/2014/main" id="{A492EBF2-DE7C-204D-B09A-967C7175AA87}"/>
              </a:ext>
            </a:extLst>
          </p:cNvPr>
          <p:cNvSpPr>
            <a:spLocks noChangeAspect="1"/>
          </p:cNvSpPr>
          <p:nvPr/>
        </p:nvSpPr>
        <p:spPr>
          <a:xfrm>
            <a:off x="4865003" y="379683"/>
            <a:ext cx="957131" cy="950400"/>
          </a:xfrm>
          <a:prstGeom prst="diamond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latin typeface="Avenir Book" panose="02000503020000020003" pitchFamily="2" charset="0"/>
              </a:rPr>
              <a:t>3.1</a:t>
            </a:r>
            <a:endParaRPr lang="x-none" sz="1600" dirty="0">
              <a:latin typeface="Avenir Book" panose="02000503020000020003" pitchFamily="2" charset="0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3" y="86721"/>
            <a:ext cx="467199" cy="542145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088" y="1357759"/>
            <a:ext cx="1816100" cy="128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168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6A48EF6-3859-4061-88A2-758E4AF5B898}"/>
              </a:ext>
            </a:extLst>
          </p:cNvPr>
          <p:cNvSpPr/>
          <p:nvPr/>
        </p:nvSpPr>
        <p:spPr>
          <a:xfrm>
            <a:off x="-48198" y="50802"/>
            <a:ext cx="12240198" cy="6968067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venir Book" panose="02000503020000020003" pitchFamily="2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6C45CED-D668-7A43-B450-B8925651B0DA}"/>
              </a:ext>
            </a:extLst>
          </p:cNvPr>
          <p:cNvGrpSpPr/>
          <p:nvPr/>
        </p:nvGrpSpPr>
        <p:grpSpPr>
          <a:xfrm>
            <a:off x="4898292" y="511345"/>
            <a:ext cx="6247294" cy="950400"/>
            <a:chOff x="212109" y="730642"/>
            <a:chExt cx="5801810" cy="9504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C98B5DF-A542-3A41-91E7-8AE96D1FD123}"/>
                </a:ext>
              </a:extLst>
            </p:cNvPr>
            <p:cNvSpPr/>
            <p:nvPr/>
          </p:nvSpPr>
          <p:spPr>
            <a:xfrm>
              <a:off x="1353450" y="791291"/>
              <a:ext cx="4660469" cy="743531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FF000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1400" b="1" dirty="0">
                  <a:latin typeface="Avenir Book" panose="02000503020000020003" pitchFamily="2" charset="0"/>
                </a:rPr>
                <a:t>CONTRIBUER À L’AMÉLIORATION DE LA RÉSILIENCE FACE AU CHANGEMENT CLIMATIQUE</a:t>
              </a:r>
              <a:endParaRPr lang="x-none" sz="1400" b="1" dirty="0">
                <a:latin typeface="Avenir Book" panose="02000503020000020003" pitchFamily="2" charset="0"/>
              </a:endParaRPr>
            </a:p>
          </p:txBody>
        </p:sp>
        <p:sp>
          <p:nvSpPr>
            <p:cNvPr id="5" name="Losange 4">
              <a:extLst>
                <a:ext uri="{FF2B5EF4-FFF2-40B4-BE49-F238E27FC236}">
                  <a16:creationId xmlns:a16="http://schemas.microsoft.com/office/drawing/2014/main" id="{C71C42DA-D29A-7245-9895-2762DB4D8381}"/>
                </a:ext>
              </a:extLst>
            </p:cNvPr>
            <p:cNvSpPr>
              <a:spLocks/>
            </p:cNvSpPr>
            <p:nvPr/>
          </p:nvSpPr>
          <p:spPr>
            <a:xfrm>
              <a:off x="212109" y="730642"/>
              <a:ext cx="1079567" cy="950400"/>
            </a:xfrm>
            <a:prstGeom prst="diamond">
              <a:avLst/>
            </a:prstGeom>
            <a:solidFill>
              <a:srgbClr val="00B05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>
                  <a:latin typeface="Avenir Book" panose="02000503020000020003" pitchFamily="2" charset="0"/>
                </a:rPr>
                <a:t>4.1</a:t>
              </a:r>
              <a:endParaRPr lang="x-none" dirty="0">
                <a:latin typeface="Avenir Book" panose="02000503020000020003" pitchFamily="2" charset="0"/>
              </a:endParaRPr>
            </a:p>
          </p:txBody>
        </p:sp>
      </p:grpSp>
      <p:sp>
        <p:nvSpPr>
          <p:cNvPr id="6" name="ZoneTexte 5"/>
          <p:cNvSpPr txBox="1"/>
          <p:nvPr/>
        </p:nvSpPr>
        <p:spPr>
          <a:xfrm>
            <a:off x="40900" y="2181127"/>
            <a:ext cx="42634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FF7E79"/>
                </a:solidFill>
                <a:latin typeface="Avenir Book" panose="02000503020000020003" pitchFamily="2" charset="0"/>
              </a:rPr>
              <a:t>IV. INDICATEURS DE CONTRIBUTION À LA PRÉSERVATION DE L'ENVIRONNEMENT</a:t>
            </a:r>
            <a:endParaRPr lang="x-none" sz="2000" b="1" dirty="0">
              <a:solidFill>
                <a:srgbClr val="FF7E79"/>
              </a:solidFill>
              <a:latin typeface="Avenir Book" panose="02000503020000020003" pitchFamily="2" charset="0"/>
            </a:endParaRPr>
          </a:p>
          <a:p>
            <a:endParaRPr lang="fr-FR" sz="1600" b="1" dirty="0">
              <a:solidFill>
                <a:srgbClr val="FF7E79"/>
              </a:solidFill>
              <a:latin typeface="Avenir Book" panose="02000503020000020003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98B5DF-A542-3A41-91E7-8AE96D1FD123}"/>
              </a:ext>
            </a:extLst>
          </p:cNvPr>
          <p:cNvSpPr/>
          <p:nvPr/>
        </p:nvSpPr>
        <p:spPr>
          <a:xfrm>
            <a:off x="6127269" y="1461745"/>
            <a:ext cx="5018315" cy="227981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endParaRPr lang="x-none" sz="1200" dirty="0">
              <a:latin typeface="Avenir Book" panose="02000503020000020003" pitchFamily="2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217119" y="1519407"/>
            <a:ext cx="492846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dirty="0">
                <a:solidFill>
                  <a:schemeClr val="bg1"/>
                </a:solidFill>
                <a:latin typeface="Avenir Book" panose="02000503020000020003" pitchFamily="2" charset="0"/>
              </a:rPr>
              <a:t>Superficie de mangrove reboisée (ha)</a:t>
            </a:r>
          </a:p>
          <a:p>
            <a:endParaRPr lang="fr-FR" sz="14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dirty="0">
                <a:solidFill>
                  <a:schemeClr val="bg1"/>
                </a:solidFill>
                <a:latin typeface="Avenir Book" panose="02000503020000020003" pitchFamily="2" charset="0"/>
              </a:rPr>
              <a:t>Surface de recouvrement des habitats artificiels (ha)</a:t>
            </a:r>
          </a:p>
          <a:p>
            <a:endParaRPr lang="fr-FR" sz="14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dirty="0">
                <a:solidFill>
                  <a:schemeClr val="bg1"/>
                </a:solidFill>
                <a:latin typeface="Avenir Book" panose="02000503020000020003" pitchFamily="2" charset="0"/>
              </a:rPr>
              <a:t>Surface des bassins versants restaurés (ha)</a:t>
            </a:r>
          </a:p>
          <a:p>
            <a:endParaRPr lang="fr-FR" sz="14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dirty="0">
                <a:solidFill>
                  <a:schemeClr val="bg1"/>
                </a:solidFill>
                <a:latin typeface="Avenir Book" panose="02000503020000020003" pitchFamily="2" charset="0"/>
              </a:rPr>
              <a:t>Nombre des panneaux </a:t>
            </a:r>
            <a:r>
              <a:rPr lang="fr-FR" sz="1400" dirty="0" err="1">
                <a:solidFill>
                  <a:schemeClr val="bg1"/>
                </a:solidFill>
                <a:latin typeface="Avenir Book" panose="02000503020000020003" pitchFamily="2" charset="0"/>
              </a:rPr>
              <a:t>agrométéorologiques</a:t>
            </a:r>
            <a:r>
              <a:rPr lang="fr-FR" sz="1400" dirty="0">
                <a:solidFill>
                  <a:schemeClr val="bg1"/>
                </a:solidFill>
                <a:latin typeface="Avenir Book" panose="02000503020000020003" pitchFamily="2" charset="0"/>
              </a:rPr>
              <a:t> installés</a:t>
            </a:r>
          </a:p>
          <a:p>
            <a:endParaRPr lang="fr-FR" sz="14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dirty="0">
                <a:solidFill>
                  <a:schemeClr val="bg1"/>
                </a:solidFill>
                <a:latin typeface="Avenir Book" panose="02000503020000020003" pitchFamily="2" charset="0"/>
              </a:rPr>
              <a:t>Nombre des groupes VOAMAMI ou groupements d’épargne communautaire mis en place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sz="14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x-none" sz="14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endParaRPr lang="fr-FR" sz="1400" dirty="0">
              <a:latin typeface="Avenir Book" panose="02000503020000020003" pitchFamily="2" charset="0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356E9B1F-908F-2063-D255-AE190ECDAD5A}"/>
              </a:ext>
            </a:extLst>
          </p:cNvPr>
          <p:cNvGrpSpPr/>
          <p:nvPr/>
        </p:nvGrpSpPr>
        <p:grpSpPr>
          <a:xfrm>
            <a:off x="120343" y="4079925"/>
            <a:ext cx="6273284" cy="1971676"/>
            <a:chOff x="844062" y="4087676"/>
            <a:chExt cx="6273284" cy="1971676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41" r="30119"/>
            <a:stretch/>
          </p:blipFill>
          <p:spPr>
            <a:xfrm>
              <a:off x="844062" y="4087676"/>
              <a:ext cx="1817076" cy="197167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0EB21FC-A1FF-98C5-DDFB-59BC6C3721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230" r="8826"/>
            <a:stretch/>
          </p:blipFill>
          <p:spPr>
            <a:xfrm>
              <a:off x="4696679" y="4091321"/>
              <a:ext cx="2420667" cy="1964386"/>
            </a:xfrm>
            <a:prstGeom prst="rect">
              <a:avLst/>
            </a:prstGeom>
          </p:spPr>
        </p:pic>
        <p:pic>
          <p:nvPicPr>
            <p:cNvPr id="12" name="Picture 5"/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789874" y="4099399"/>
              <a:ext cx="1822959" cy="1941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00C46F6D-19FE-164B-98C8-C470E6C231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666" y="969678"/>
            <a:ext cx="1021711" cy="749562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3" y="86721"/>
            <a:ext cx="467199" cy="54214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9"/>
          <a:stretch/>
        </p:blipFill>
        <p:spPr>
          <a:xfrm>
            <a:off x="6471660" y="4101115"/>
            <a:ext cx="2127630" cy="1947997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4"/>
          <a:stretch/>
        </p:blipFill>
        <p:spPr>
          <a:xfrm>
            <a:off x="8677323" y="4119432"/>
            <a:ext cx="2466085" cy="191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709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6" y="41426"/>
            <a:ext cx="12177144" cy="69288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C98B5DF-A542-3A41-91E7-8AE96D1FD123}"/>
              </a:ext>
            </a:extLst>
          </p:cNvPr>
          <p:cNvSpPr/>
          <p:nvPr/>
        </p:nvSpPr>
        <p:spPr>
          <a:xfrm>
            <a:off x="5235853" y="301083"/>
            <a:ext cx="4427625" cy="84318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b="1" dirty="0">
                <a:latin typeface="Avenir Book" panose="02000503020000020003" pitchFamily="2" charset="0"/>
              </a:rPr>
              <a:t>ELABORER ET METTRE EN ŒUVRE DES STRATÉGIES, DES SCHÉMAS ET PLANS D'AMÉNAGEMENTS</a:t>
            </a:r>
            <a:endParaRPr lang="x-none" sz="1400" b="1" dirty="0">
              <a:latin typeface="Avenir Book" panose="02000503020000020003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3184" y="3369272"/>
            <a:ext cx="40168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>
                <a:solidFill>
                  <a:srgbClr val="FF7E79"/>
                </a:solidFill>
                <a:latin typeface="Avenir Book" panose="02000503020000020003" pitchFamily="2" charset="0"/>
              </a:rPr>
              <a:t>V. INDICATEURS STRATÉGIQUES</a:t>
            </a:r>
            <a:endParaRPr lang="x-none" sz="2000" b="1" dirty="0">
              <a:solidFill>
                <a:srgbClr val="FF7E79"/>
              </a:solidFill>
              <a:latin typeface="Avenir Book" panose="02000503020000020003" pitchFamily="2" charset="0"/>
            </a:endParaRPr>
          </a:p>
        </p:txBody>
      </p:sp>
      <p:sp>
        <p:nvSpPr>
          <p:cNvPr id="9" name="Losange 8">
            <a:extLst>
              <a:ext uri="{FF2B5EF4-FFF2-40B4-BE49-F238E27FC236}">
                <a16:creationId xmlns:a16="http://schemas.microsoft.com/office/drawing/2014/main" id="{C71C42DA-D29A-7245-9895-2762DB4D8381}"/>
              </a:ext>
            </a:extLst>
          </p:cNvPr>
          <p:cNvSpPr/>
          <p:nvPr/>
        </p:nvSpPr>
        <p:spPr>
          <a:xfrm>
            <a:off x="4140254" y="274651"/>
            <a:ext cx="1030660" cy="950400"/>
          </a:xfrm>
          <a:prstGeom prst="diamond">
            <a:avLst/>
          </a:prstGeom>
          <a:solidFill>
            <a:srgbClr val="0432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Avenir Book" panose="02000503020000020003" pitchFamily="2" charset="0"/>
              </a:rPr>
              <a:t>5.1</a:t>
            </a:r>
            <a:endParaRPr lang="x-none" dirty="0">
              <a:latin typeface="Avenir Book" panose="02000503020000020003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C98B5DF-A542-3A41-91E7-8AE96D1FD123}"/>
              </a:ext>
            </a:extLst>
          </p:cNvPr>
          <p:cNvSpPr/>
          <p:nvPr/>
        </p:nvSpPr>
        <p:spPr>
          <a:xfrm>
            <a:off x="5235853" y="1225051"/>
            <a:ext cx="4427625" cy="518902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endParaRPr lang="x-none" sz="1400" dirty="0">
              <a:latin typeface="Avenir Book" panose="02000503020000020003" pitchFamily="2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331946" y="1537695"/>
            <a:ext cx="4235438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dirty="0">
                <a:solidFill>
                  <a:schemeClr val="bg1"/>
                </a:solidFill>
                <a:latin typeface="Avenir Book" panose="02000503020000020003" pitchFamily="2" charset="0"/>
              </a:rPr>
              <a:t>Nombre de nouveaux Plans d'Aménagement des Pêcheries (maritime et continental) élaborés et mis en œuvre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sz="14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dirty="0">
                <a:solidFill>
                  <a:schemeClr val="bg1"/>
                </a:solidFill>
                <a:latin typeface="Avenir Book" panose="02000503020000020003" pitchFamily="2" charset="0"/>
              </a:rPr>
              <a:t>Nombre de documents stratégiques relatif à la pêche et à l'aquaculture élaborés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sz="14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dirty="0">
                <a:solidFill>
                  <a:schemeClr val="bg1"/>
                </a:solidFill>
                <a:latin typeface="Avenir Book" panose="02000503020000020003" pitchFamily="2" charset="0"/>
              </a:rPr>
              <a:t>Nombre de cartographies élaborées par filière (Holothuriculture, crabiculture, algoculture, pisciculture en eau continentale)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sz="14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endParaRPr lang="fr-FR" sz="14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dirty="0">
                <a:solidFill>
                  <a:schemeClr val="bg1"/>
                </a:solidFill>
                <a:latin typeface="Avenir Book" panose="02000503020000020003" pitchFamily="2" charset="0"/>
              </a:rPr>
              <a:t>Nombre de documents cadres relatif à l'Economie Bleue élaborés</a:t>
            </a:r>
          </a:p>
          <a:p>
            <a:endParaRPr lang="fr-FR" sz="14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dirty="0">
                <a:solidFill>
                  <a:schemeClr val="bg1"/>
                </a:solidFill>
                <a:latin typeface="Avenir Book" panose="02000503020000020003" pitchFamily="2" charset="0"/>
              </a:rPr>
              <a:t>Nombre de conventions TGRH conclues et signées entre le MPEB et ses partenaires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sz="16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dirty="0">
                <a:solidFill>
                  <a:schemeClr val="bg1"/>
                </a:solidFill>
                <a:latin typeface="Avenir Book" panose="02000503020000020003" pitchFamily="2" charset="0"/>
              </a:rPr>
              <a:t>Nombre de textes édictés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sz="14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dirty="0">
                <a:solidFill>
                  <a:schemeClr val="bg1"/>
                </a:solidFill>
                <a:latin typeface="Avenir Book" panose="02000503020000020003" pitchFamily="2" charset="0"/>
              </a:rPr>
              <a:t>Nombre des PSM (Planification Spatiale Marine) mises en place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sz="14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sz="14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sz="14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sz="14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endParaRPr lang="fr-FR" sz="16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13" name="Parallelogram 30">
            <a:extLst>
              <a:ext uri="{FF2B5EF4-FFF2-40B4-BE49-F238E27FC236}">
                <a16:creationId xmlns:a16="http://schemas.microsoft.com/office/drawing/2014/main" id="{07A9DF64-EAEC-4F98-A0C9-E2239CA0F425}"/>
              </a:ext>
            </a:extLst>
          </p:cNvPr>
          <p:cNvSpPr/>
          <p:nvPr/>
        </p:nvSpPr>
        <p:spPr>
          <a:xfrm flipH="1">
            <a:off x="655430" y="2301799"/>
            <a:ext cx="546837" cy="508067"/>
          </a:xfrm>
          <a:custGeom>
            <a:avLst/>
            <a:gdLst/>
            <a:ahLst/>
            <a:cxnLst/>
            <a:rect l="l" t="t" r="r" b="b"/>
            <a:pathLst>
              <a:path w="3240000" h="3248012">
                <a:moveTo>
                  <a:pt x="712553" y="858820"/>
                </a:moveTo>
                <a:cubicBezTo>
                  <a:pt x="727950" y="858820"/>
                  <a:pt x="743348" y="864694"/>
                  <a:pt x="755096" y="876443"/>
                </a:cubicBezTo>
                <a:lnTo>
                  <a:pt x="1193671" y="1315016"/>
                </a:lnTo>
                <a:lnTo>
                  <a:pt x="1509169" y="999517"/>
                </a:lnTo>
                <a:cubicBezTo>
                  <a:pt x="1509517" y="999169"/>
                  <a:pt x="1509868" y="998827"/>
                  <a:pt x="1510414" y="998691"/>
                </a:cubicBezTo>
                <a:lnTo>
                  <a:pt x="1518932" y="988592"/>
                </a:lnTo>
                <a:cubicBezTo>
                  <a:pt x="1531945" y="978263"/>
                  <a:pt x="1547912" y="974188"/>
                  <a:pt x="1563209" y="975946"/>
                </a:cubicBezTo>
                <a:cubicBezTo>
                  <a:pt x="1578505" y="977705"/>
                  <a:pt x="1593131" y="985299"/>
                  <a:pt x="1603459" y="998313"/>
                </a:cubicBezTo>
                <a:lnTo>
                  <a:pt x="1892346" y="1362277"/>
                </a:lnTo>
                <a:lnTo>
                  <a:pt x="2149759" y="1177067"/>
                </a:lnTo>
                <a:lnTo>
                  <a:pt x="2151621" y="1174867"/>
                </a:lnTo>
                <a:cubicBezTo>
                  <a:pt x="2159033" y="1169006"/>
                  <a:pt x="2167397" y="1165168"/>
                  <a:pt x="2176160" y="1163802"/>
                </a:cubicBezTo>
                <a:cubicBezTo>
                  <a:pt x="2177188" y="1163485"/>
                  <a:pt x="2178237" y="1163269"/>
                  <a:pt x="2179375" y="1163558"/>
                </a:cubicBezTo>
                <a:cubicBezTo>
                  <a:pt x="2184768" y="1161771"/>
                  <a:pt x="2190389" y="1161654"/>
                  <a:pt x="2195921" y="1162300"/>
                </a:cubicBezTo>
                <a:cubicBezTo>
                  <a:pt x="2196662" y="1162386"/>
                  <a:pt x="2197402" y="1162487"/>
                  <a:pt x="2198081" y="1162987"/>
                </a:cubicBezTo>
                <a:cubicBezTo>
                  <a:pt x="2202197" y="1163290"/>
                  <a:pt x="2206218" y="1164270"/>
                  <a:pt x="2209739" y="1166702"/>
                </a:cubicBezTo>
                <a:cubicBezTo>
                  <a:pt x="2213116" y="1166857"/>
                  <a:pt x="2216051" y="1168231"/>
                  <a:pt x="2218766" y="1170038"/>
                </a:cubicBezTo>
                <a:cubicBezTo>
                  <a:pt x="2225342" y="1173160"/>
                  <a:pt x="2231151" y="1177875"/>
                  <a:pt x="2235489" y="1184194"/>
                </a:cubicBezTo>
                <a:lnTo>
                  <a:pt x="2236132" y="1184737"/>
                </a:lnTo>
                <a:lnTo>
                  <a:pt x="2236287" y="1184934"/>
                </a:lnTo>
                <a:lnTo>
                  <a:pt x="2238712" y="1187183"/>
                </a:lnTo>
                <a:cubicBezTo>
                  <a:pt x="2239115" y="1187744"/>
                  <a:pt x="2239507" y="1188310"/>
                  <a:pt x="2239574" y="1189090"/>
                </a:cubicBezTo>
                <a:lnTo>
                  <a:pt x="2540580" y="1569705"/>
                </a:lnTo>
                <a:cubicBezTo>
                  <a:pt x="2561191" y="1595768"/>
                  <a:pt x="2556772" y="1633604"/>
                  <a:pt x="2530710" y="1654215"/>
                </a:cubicBezTo>
                <a:cubicBezTo>
                  <a:pt x="2504647" y="1674827"/>
                  <a:pt x="2466811" y="1670408"/>
                  <a:pt x="2446199" y="1644345"/>
                </a:cubicBezTo>
                <a:lnTo>
                  <a:pt x="2177884" y="1305067"/>
                </a:lnTo>
                <a:lnTo>
                  <a:pt x="1934804" y="1479967"/>
                </a:lnTo>
                <a:cubicBezTo>
                  <a:pt x="1927367" y="1485317"/>
                  <a:pt x="1919123" y="1488726"/>
                  <a:pt x="1910598" y="1489881"/>
                </a:cubicBezTo>
                <a:cubicBezTo>
                  <a:pt x="1885257" y="1507791"/>
                  <a:pt x="1850121" y="1502627"/>
                  <a:pt x="1830495" y="1477903"/>
                </a:cubicBezTo>
                <a:lnTo>
                  <a:pt x="1551924" y="1126933"/>
                </a:lnTo>
                <a:lnTo>
                  <a:pt x="1239041" y="1439816"/>
                </a:lnTo>
                <a:cubicBezTo>
                  <a:pt x="1226569" y="1452288"/>
                  <a:pt x="1209983" y="1458139"/>
                  <a:pt x="1193674" y="1456888"/>
                </a:cubicBezTo>
                <a:cubicBezTo>
                  <a:pt x="1177363" y="1458142"/>
                  <a:pt x="1160774" y="1452290"/>
                  <a:pt x="1148301" y="1439816"/>
                </a:cubicBezTo>
                <a:lnTo>
                  <a:pt x="670011" y="961527"/>
                </a:lnTo>
                <a:cubicBezTo>
                  <a:pt x="646515" y="938031"/>
                  <a:pt x="646515" y="899938"/>
                  <a:pt x="670011" y="876442"/>
                </a:cubicBezTo>
                <a:cubicBezTo>
                  <a:pt x="681760" y="864694"/>
                  <a:pt x="697157" y="858820"/>
                  <a:pt x="712553" y="858820"/>
                </a:cubicBezTo>
                <a:close/>
                <a:moveTo>
                  <a:pt x="2790000" y="699581"/>
                </a:moveTo>
                <a:lnTo>
                  <a:pt x="450000" y="699581"/>
                </a:lnTo>
                <a:lnTo>
                  <a:pt x="450000" y="1851581"/>
                </a:lnTo>
                <a:lnTo>
                  <a:pt x="2790000" y="1851581"/>
                </a:lnTo>
                <a:close/>
                <a:moveTo>
                  <a:pt x="2987972" y="519497"/>
                </a:moveTo>
                <a:lnTo>
                  <a:pt x="2987972" y="2031665"/>
                </a:lnTo>
                <a:lnTo>
                  <a:pt x="252028" y="2031665"/>
                </a:lnTo>
                <a:lnTo>
                  <a:pt x="252028" y="519497"/>
                </a:lnTo>
                <a:close/>
                <a:moveTo>
                  <a:pt x="1620000" y="0"/>
                </a:moveTo>
                <a:cubicBezTo>
                  <a:pt x="1540462" y="0"/>
                  <a:pt x="1475984" y="64478"/>
                  <a:pt x="1475984" y="144016"/>
                </a:cubicBezTo>
                <a:lnTo>
                  <a:pt x="1475984" y="267469"/>
                </a:lnTo>
                <a:lnTo>
                  <a:pt x="0" y="267469"/>
                </a:lnTo>
                <a:lnTo>
                  <a:pt x="0" y="2283693"/>
                </a:lnTo>
                <a:lnTo>
                  <a:pt x="852101" y="2283693"/>
                </a:lnTo>
                <a:lnTo>
                  <a:pt x="323771" y="3248012"/>
                </a:lnTo>
                <a:lnTo>
                  <a:pt x="621526" y="3248012"/>
                </a:lnTo>
                <a:lnTo>
                  <a:pt x="1149856" y="2283693"/>
                </a:lnTo>
                <a:lnTo>
                  <a:pt x="2090146" y="2283693"/>
                </a:lnTo>
                <a:lnTo>
                  <a:pt x="2618476" y="3248012"/>
                </a:lnTo>
                <a:lnTo>
                  <a:pt x="2916231" y="3248012"/>
                </a:lnTo>
                <a:lnTo>
                  <a:pt x="2387901" y="2283693"/>
                </a:lnTo>
                <a:lnTo>
                  <a:pt x="3240000" y="2283693"/>
                </a:lnTo>
                <a:lnTo>
                  <a:pt x="3240000" y="267469"/>
                </a:lnTo>
                <a:lnTo>
                  <a:pt x="1764016" y="267469"/>
                </a:lnTo>
                <a:lnTo>
                  <a:pt x="1764016" y="144016"/>
                </a:lnTo>
                <a:cubicBezTo>
                  <a:pt x="1764016" y="64478"/>
                  <a:pt x="1699538" y="0"/>
                  <a:pt x="1620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>
              <a:latin typeface="Avenir Book" panose="02000503020000020003" pitchFamily="2" charset="0"/>
            </a:endParaRPr>
          </a:p>
        </p:txBody>
      </p:sp>
      <p:sp>
        <p:nvSpPr>
          <p:cNvPr id="14" name="Freeform: Shape 4">
            <a:extLst>
              <a:ext uri="{FF2B5EF4-FFF2-40B4-BE49-F238E27FC236}">
                <a16:creationId xmlns:a16="http://schemas.microsoft.com/office/drawing/2014/main" id="{30E5AA89-A524-4E31-8E9B-93953EB33B41}"/>
              </a:ext>
            </a:extLst>
          </p:cNvPr>
          <p:cNvSpPr/>
          <p:nvPr/>
        </p:nvSpPr>
        <p:spPr>
          <a:xfrm>
            <a:off x="232043" y="1853967"/>
            <a:ext cx="1413578" cy="1405721"/>
          </a:xfrm>
          <a:custGeom>
            <a:avLst/>
            <a:gdLst>
              <a:gd name="connsiteX0" fmla="*/ 959201 w 1857518"/>
              <a:gd name="connsiteY0" fmla="*/ 1852264 h 1847198"/>
              <a:gd name="connsiteX1" fmla="*/ 910700 w 1857518"/>
              <a:gd name="connsiteY1" fmla="*/ 1852264 h 1847198"/>
              <a:gd name="connsiteX2" fmla="*/ 891608 w 1857518"/>
              <a:gd name="connsiteY2" fmla="*/ 1830593 h 1847198"/>
              <a:gd name="connsiteX3" fmla="*/ 838463 w 1857518"/>
              <a:gd name="connsiteY3" fmla="*/ 1669608 h 1847198"/>
              <a:gd name="connsiteX4" fmla="*/ 813180 w 1857518"/>
              <a:gd name="connsiteY4" fmla="*/ 1646905 h 1847198"/>
              <a:gd name="connsiteX5" fmla="*/ 730624 w 1857518"/>
              <a:gd name="connsiteY5" fmla="*/ 1628330 h 1847198"/>
              <a:gd name="connsiteX6" fmla="*/ 693990 w 1857518"/>
              <a:gd name="connsiteY6" fmla="*/ 1639165 h 1847198"/>
              <a:gd name="connsiteX7" fmla="*/ 573251 w 1857518"/>
              <a:gd name="connsiteY7" fmla="*/ 1761452 h 1847198"/>
              <a:gd name="connsiteX8" fmla="*/ 542292 w 1857518"/>
              <a:gd name="connsiteY8" fmla="*/ 1766612 h 1847198"/>
              <a:gd name="connsiteX9" fmla="*/ 412782 w 1857518"/>
              <a:gd name="connsiteY9" fmla="*/ 1693859 h 1847198"/>
              <a:gd name="connsiteX10" fmla="*/ 398334 w 1857518"/>
              <a:gd name="connsiteY10" fmla="*/ 1660836 h 1847198"/>
              <a:gd name="connsiteX11" fmla="*/ 440644 w 1857518"/>
              <a:gd name="connsiteY11" fmla="*/ 1494176 h 1847198"/>
              <a:gd name="connsiteX12" fmla="*/ 432904 w 1857518"/>
              <a:gd name="connsiteY12" fmla="*/ 1462185 h 1847198"/>
              <a:gd name="connsiteX13" fmla="*/ 370471 w 1857518"/>
              <a:gd name="connsiteY13" fmla="*/ 1397172 h 1847198"/>
              <a:gd name="connsiteX14" fmla="*/ 340545 w 1857518"/>
              <a:gd name="connsiteY14" fmla="*/ 1388400 h 1847198"/>
              <a:gd name="connsiteX15" fmla="*/ 310618 w 1857518"/>
              <a:gd name="connsiteY15" fmla="*/ 1395108 h 1847198"/>
              <a:gd name="connsiteX16" fmla="*/ 170273 w 1857518"/>
              <a:gd name="connsiteY16" fmla="*/ 1426583 h 1847198"/>
              <a:gd name="connsiteX17" fmla="*/ 141377 w 1857518"/>
              <a:gd name="connsiteY17" fmla="*/ 1413683 h 1847198"/>
              <a:gd name="connsiteX18" fmla="*/ 70689 w 1857518"/>
              <a:gd name="connsiteY18" fmla="*/ 1276949 h 1847198"/>
              <a:gd name="connsiteX19" fmla="*/ 75848 w 1857518"/>
              <a:gd name="connsiteY19" fmla="*/ 1247539 h 1847198"/>
              <a:gd name="connsiteX20" fmla="*/ 206391 w 1857518"/>
              <a:gd name="connsiteY20" fmla="*/ 1126284 h 1847198"/>
              <a:gd name="connsiteX21" fmla="*/ 216710 w 1857518"/>
              <a:gd name="connsiteY21" fmla="*/ 1096873 h 1847198"/>
              <a:gd name="connsiteX22" fmla="*/ 201231 w 1857518"/>
              <a:gd name="connsiteY22" fmla="*/ 1012769 h 1847198"/>
              <a:gd name="connsiteX23" fmla="*/ 181108 w 1857518"/>
              <a:gd name="connsiteY23" fmla="*/ 989034 h 1847198"/>
              <a:gd name="connsiteX24" fmla="*/ 67077 w 1857518"/>
              <a:gd name="connsiteY24" fmla="*/ 947240 h 1847198"/>
              <a:gd name="connsiteX25" fmla="*/ 0 w 1857518"/>
              <a:gd name="connsiteY25" fmla="*/ 921957 h 1847198"/>
              <a:gd name="connsiteX26" fmla="*/ 0 w 1857518"/>
              <a:gd name="connsiteY26" fmla="*/ 893062 h 1847198"/>
              <a:gd name="connsiteX27" fmla="*/ 4643 w 1857518"/>
              <a:gd name="connsiteY27" fmla="*/ 842496 h 1847198"/>
              <a:gd name="connsiteX28" fmla="*/ 17543 w 1857518"/>
              <a:gd name="connsiteY28" fmla="*/ 743945 h 1847198"/>
              <a:gd name="connsiteX29" fmla="*/ 38182 w 1857518"/>
              <a:gd name="connsiteY29" fmla="*/ 723305 h 1847198"/>
              <a:gd name="connsiteX30" fmla="*/ 214131 w 1857518"/>
              <a:gd name="connsiteY30" fmla="*/ 691315 h 1847198"/>
              <a:gd name="connsiteX31" fmla="*/ 239929 w 1857518"/>
              <a:gd name="connsiteY31" fmla="*/ 671192 h 1847198"/>
              <a:gd name="connsiteX32" fmla="*/ 266760 w 1857518"/>
              <a:gd name="connsiteY32" fmla="*/ 606695 h 1847198"/>
              <a:gd name="connsiteX33" fmla="*/ 262116 w 1857518"/>
              <a:gd name="connsiteY33" fmla="*/ 570060 h 1847198"/>
              <a:gd name="connsiteX34" fmla="*/ 159437 w 1857518"/>
              <a:gd name="connsiteY34" fmla="*/ 434874 h 1847198"/>
              <a:gd name="connsiteX35" fmla="*/ 159953 w 1857518"/>
              <a:gd name="connsiteY35" fmla="*/ 401336 h 1847198"/>
              <a:gd name="connsiteX36" fmla="*/ 259536 w 1857518"/>
              <a:gd name="connsiteY36" fmla="*/ 278017 h 1847198"/>
              <a:gd name="connsiteX37" fmla="*/ 294623 w 1857518"/>
              <a:gd name="connsiteY37" fmla="*/ 268729 h 1847198"/>
              <a:gd name="connsiteX38" fmla="*/ 457672 w 1857518"/>
              <a:gd name="connsiteY38" fmla="*/ 336322 h 1847198"/>
              <a:gd name="connsiteX39" fmla="*/ 489146 w 1857518"/>
              <a:gd name="connsiteY39" fmla="*/ 333743 h 1847198"/>
              <a:gd name="connsiteX40" fmla="*/ 540744 w 1857518"/>
              <a:gd name="connsiteY40" fmla="*/ 298140 h 1847198"/>
              <a:gd name="connsiteX41" fmla="*/ 553127 w 1857518"/>
              <a:gd name="connsiteY41" fmla="*/ 273889 h 1847198"/>
              <a:gd name="connsiteX42" fmla="*/ 552096 w 1857518"/>
              <a:gd name="connsiteY42" fmla="*/ 255830 h 1847198"/>
              <a:gd name="connsiteX43" fmla="*/ 545904 w 1857518"/>
              <a:gd name="connsiteY43" fmla="*/ 175854 h 1847198"/>
              <a:gd name="connsiteX44" fmla="*/ 539712 w 1857518"/>
              <a:gd name="connsiteY44" fmla="*/ 95877 h 1847198"/>
              <a:gd name="connsiteX45" fmla="*/ 556739 w 1857518"/>
              <a:gd name="connsiteY45" fmla="*/ 69562 h 1847198"/>
              <a:gd name="connsiteX46" fmla="*/ 716176 w 1857518"/>
              <a:gd name="connsiteY46" fmla="*/ 15901 h 1847198"/>
              <a:gd name="connsiteX47" fmla="*/ 726496 w 1857518"/>
              <a:gd name="connsiteY47" fmla="*/ 14353 h 1847198"/>
              <a:gd name="connsiteX48" fmla="*/ 748167 w 1857518"/>
              <a:gd name="connsiteY48" fmla="*/ 28800 h 1847198"/>
              <a:gd name="connsiteX49" fmla="*/ 847750 w 1857518"/>
              <a:gd name="connsiteY49" fmla="*/ 172758 h 1847198"/>
              <a:gd name="connsiteX50" fmla="*/ 878709 w 1857518"/>
              <a:gd name="connsiteY50" fmla="*/ 187721 h 1847198"/>
              <a:gd name="connsiteX51" fmla="*/ 931855 w 1857518"/>
              <a:gd name="connsiteY51" fmla="*/ 185657 h 1847198"/>
              <a:gd name="connsiteX52" fmla="*/ 948366 w 1857518"/>
              <a:gd name="connsiteY52" fmla="*/ 177401 h 1847198"/>
              <a:gd name="connsiteX53" fmla="*/ 954042 w 1857518"/>
              <a:gd name="connsiteY53" fmla="*/ 169146 h 1847198"/>
              <a:gd name="connsiteX54" fmla="*/ 979840 w 1857518"/>
              <a:gd name="connsiteY54" fmla="*/ 121676 h 1847198"/>
              <a:gd name="connsiteX55" fmla="*/ 1037630 w 1857518"/>
              <a:gd name="connsiteY55" fmla="*/ 13837 h 1847198"/>
              <a:gd name="connsiteX56" fmla="*/ 1066525 w 1857518"/>
              <a:gd name="connsiteY56" fmla="*/ 937 h 1847198"/>
              <a:gd name="connsiteX57" fmla="*/ 1233702 w 1857518"/>
              <a:gd name="connsiteY57" fmla="*/ 40667 h 1847198"/>
              <a:gd name="connsiteX58" fmla="*/ 1253309 w 1857518"/>
              <a:gd name="connsiteY58" fmla="*/ 64918 h 1847198"/>
              <a:gd name="connsiteX59" fmla="*/ 1254341 w 1857518"/>
              <a:gd name="connsiteY59" fmla="*/ 85042 h 1847198"/>
              <a:gd name="connsiteX60" fmla="*/ 1258468 w 1857518"/>
              <a:gd name="connsiteY60" fmla="*/ 209908 h 1847198"/>
              <a:gd name="connsiteX61" fmla="*/ 1260016 w 1857518"/>
              <a:gd name="connsiteY61" fmla="*/ 244478 h 1847198"/>
              <a:gd name="connsiteX62" fmla="*/ 1276012 w 1857518"/>
              <a:gd name="connsiteY62" fmla="*/ 270277 h 1847198"/>
              <a:gd name="connsiteX63" fmla="*/ 1313678 w 1857518"/>
              <a:gd name="connsiteY63" fmla="*/ 291948 h 1847198"/>
              <a:gd name="connsiteX64" fmla="*/ 1349797 w 1857518"/>
              <a:gd name="connsiteY64" fmla="*/ 291948 h 1847198"/>
              <a:gd name="connsiteX65" fmla="*/ 1502526 w 1857518"/>
              <a:gd name="connsiteY65" fmla="*/ 206812 h 1847198"/>
              <a:gd name="connsiteX66" fmla="*/ 1535033 w 1857518"/>
              <a:gd name="connsiteY66" fmla="*/ 211456 h 1847198"/>
              <a:gd name="connsiteX67" fmla="*/ 1653707 w 1857518"/>
              <a:gd name="connsiteY67" fmla="*/ 332711 h 1847198"/>
              <a:gd name="connsiteX68" fmla="*/ 1657835 w 1857518"/>
              <a:gd name="connsiteY68" fmla="*/ 366249 h 1847198"/>
              <a:gd name="connsiteX69" fmla="*/ 1569087 w 1857518"/>
              <a:gd name="connsiteY69" fmla="*/ 515883 h 1847198"/>
              <a:gd name="connsiteX70" fmla="*/ 1568571 w 1857518"/>
              <a:gd name="connsiteY70" fmla="*/ 550453 h 1847198"/>
              <a:gd name="connsiteX71" fmla="*/ 1591274 w 1857518"/>
              <a:gd name="connsiteY71" fmla="*/ 592247 h 1847198"/>
              <a:gd name="connsiteX72" fmla="*/ 1617589 w 1857518"/>
              <a:gd name="connsiteY72" fmla="*/ 608759 h 1847198"/>
              <a:gd name="connsiteX73" fmla="*/ 1676926 w 1857518"/>
              <a:gd name="connsiteY73" fmla="*/ 612886 h 1847198"/>
              <a:gd name="connsiteX74" fmla="*/ 1797665 w 1857518"/>
              <a:gd name="connsiteY74" fmla="*/ 620626 h 1847198"/>
              <a:gd name="connsiteX75" fmla="*/ 1820884 w 1857518"/>
              <a:gd name="connsiteY75" fmla="*/ 640233 h 1847198"/>
              <a:gd name="connsiteX76" fmla="*/ 1857518 w 1857518"/>
              <a:gd name="connsiteY76" fmla="*/ 808442 h 1847198"/>
              <a:gd name="connsiteX77" fmla="*/ 1851842 w 1857518"/>
              <a:gd name="connsiteY77" fmla="*/ 829081 h 1847198"/>
              <a:gd name="connsiteX78" fmla="*/ 1841523 w 1857518"/>
              <a:gd name="connsiteY78" fmla="*/ 836305 h 1847198"/>
              <a:gd name="connsiteX79" fmla="*/ 1686214 w 1857518"/>
              <a:gd name="connsiteY79" fmla="*/ 913701 h 1847198"/>
              <a:gd name="connsiteX80" fmla="*/ 1668670 w 1857518"/>
              <a:gd name="connsiteY80" fmla="*/ 940016 h 1847198"/>
              <a:gd name="connsiteX81" fmla="*/ 1665059 w 1857518"/>
              <a:gd name="connsiteY81" fmla="*/ 998322 h 1847198"/>
              <a:gd name="connsiteX82" fmla="*/ 1678474 w 1857518"/>
              <a:gd name="connsiteY82" fmla="*/ 1026184 h 1847198"/>
              <a:gd name="connsiteX83" fmla="*/ 1821916 w 1857518"/>
              <a:gd name="connsiteY83" fmla="*/ 1131960 h 1847198"/>
              <a:gd name="connsiteX84" fmla="*/ 1831720 w 1857518"/>
              <a:gd name="connsiteY84" fmla="*/ 1163950 h 1847198"/>
              <a:gd name="connsiteX85" fmla="*/ 1805404 w 1857518"/>
              <a:gd name="connsiteY85" fmla="*/ 1236703 h 1847198"/>
              <a:gd name="connsiteX86" fmla="*/ 1775478 w 1857518"/>
              <a:gd name="connsiteY86" fmla="*/ 1317711 h 1847198"/>
              <a:gd name="connsiteX87" fmla="*/ 1750195 w 1857518"/>
              <a:gd name="connsiteY87" fmla="*/ 1334223 h 1847198"/>
              <a:gd name="connsiteX88" fmla="*/ 1685698 w 1857518"/>
              <a:gd name="connsiteY88" fmla="*/ 1327515 h 1847198"/>
              <a:gd name="connsiteX89" fmla="*/ 1574247 w 1857518"/>
              <a:gd name="connsiteY89" fmla="*/ 1315648 h 1847198"/>
              <a:gd name="connsiteX90" fmla="*/ 1545868 w 1857518"/>
              <a:gd name="connsiteY90" fmla="*/ 1328547 h 1847198"/>
              <a:gd name="connsiteX91" fmla="*/ 1505622 w 1857518"/>
              <a:gd name="connsiteY91" fmla="*/ 1383241 h 1847198"/>
              <a:gd name="connsiteX92" fmla="*/ 1500978 w 1857518"/>
              <a:gd name="connsiteY92" fmla="*/ 1417811 h 1847198"/>
              <a:gd name="connsiteX93" fmla="*/ 1563411 w 1857518"/>
              <a:gd name="connsiteY93" fmla="*/ 1581892 h 1847198"/>
              <a:gd name="connsiteX94" fmla="*/ 1554124 w 1857518"/>
              <a:gd name="connsiteY94" fmla="*/ 1615430 h 1847198"/>
              <a:gd name="connsiteX95" fmla="*/ 1430805 w 1857518"/>
              <a:gd name="connsiteY95" fmla="*/ 1708822 h 1847198"/>
              <a:gd name="connsiteX96" fmla="*/ 1397266 w 1857518"/>
              <a:gd name="connsiteY96" fmla="*/ 1708306 h 1847198"/>
              <a:gd name="connsiteX97" fmla="*/ 1263628 w 1857518"/>
              <a:gd name="connsiteY97" fmla="*/ 1600467 h 1847198"/>
              <a:gd name="connsiteX98" fmla="*/ 1232154 w 1857518"/>
              <a:gd name="connsiteY98" fmla="*/ 1594275 h 1847198"/>
              <a:gd name="connsiteX99" fmla="*/ 1153725 w 1857518"/>
              <a:gd name="connsiteY99" fmla="*/ 1624202 h 1847198"/>
              <a:gd name="connsiteX100" fmla="*/ 1134634 w 1857518"/>
              <a:gd name="connsiteY100" fmla="*/ 1646905 h 1847198"/>
              <a:gd name="connsiteX101" fmla="*/ 1123798 w 1857518"/>
              <a:gd name="connsiteY101" fmla="*/ 1698503 h 1847198"/>
              <a:gd name="connsiteX102" fmla="*/ 1097999 w 1857518"/>
              <a:gd name="connsiteY102" fmla="*/ 1821821 h 1847198"/>
              <a:gd name="connsiteX103" fmla="*/ 1076329 w 1857518"/>
              <a:gd name="connsiteY103" fmla="*/ 1842460 h 1847198"/>
              <a:gd name="connsiteX104" fmla="*/ 994288 w 1857518"/>
              <a:gd name="connsiteY104" fmla="*/ 1851232 h 1847198"/>
              <a:gd name="connsiteX105" fmla="*/ 959201 w 1857518"/>
              <a:gd name="connsiteY105" fmla="*/ 1852264 h 1847198"/>
              <a:gd name="connsiteX106" fmla="*/ 928759 w 1857518"/>
              <a:gd name="connsiteY106" fmla="*/ 382245 h 1847198"/>
              <a:gd name="connsiteX107" fmla="*/ 386983 w 1857518"/>
              <a:gd name="connsiteY107" fmla="*/ 921957 h 1847198"/>
              <a:gd name="connsiteX108" fmla="*/ 926695 w 1857518"/>
              <a:gd name="connsiteY108" fmla="*/ 1465797 h 1847198"/>
              <a:gd name="connsiteX109" fmla="*/ 1470535 w 1857518"/>
              <a:gd name="connsiteY109" fmla="*/ 924537 h 1847198"/>
              <a:gd name="connsiteX110" fmla="*/ 928759 w 1857518"/>
              <a:gd name="connsiteY110" fmla="*/ 382245 h 1847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1857518" h="1847198">
                <a:moveTo>
                  <a:pt x="959201" y="1852264"/>
                </a:moveTo>
                <a:cubicBezTo>
                  <a:pt x="943206" y="1852264"/>
                  <a:pt x="927211" y="1852264"/>
                  <a:pt x="910700" y="1852264"/>
                </a:cubicBezTo>
                <a:cubicBezTo>
                  <a:pt x="900380" y="1848652"/>
                  <a:pt x="894704" y="1840913"/>
                  <a:pt x="891608" y="1830593"/>
                </a:cubicBezTo>
                <a:cubicBezTo>
                  <a:pt x="874065" y="1776931"/>
                  <a:pt x="856006" y="1723270"/>
                  <a:pt x="838463" y="1669608"/>
                </a:cubicBezTo>
                <a:cubicBezTo>
                  <a:pt x="834335" y="1657224"/>
                  <a:pt x="826080" y="1649485"/>
                  <a:pt x="813180" y="1646905"/>
                </a:cubicBezTo>
                <a:cubicBezTo>
                  <a:pt x="785833" y="1640713"/>
                  <a:pt x="757970" y="1635037"/>
                  <a:pt x="730624" y="1628330"/>
                </a:cubicBezTo>
                <a:cubicBezTo>
                  <a:pt x="716176" y="1624718"/>
                  <a:pt x="704309" y="1628330"/>
                  <a:pt x="693990" y="1639165"/>
                </a:cubicBezTo>
                <a:cubicBezTo>
                  <a:pt x="654259" y="1680443"/>
                  <a:pt x="613497" y="1720690"/>
                  <a:pt x="573251" y="1761452"/>
                </a:cubicBezTo>
                <a:cubicBezTo>
                  <a:pt x="563963" y="1770739"/>
                  <a:pt x="553127" y="1772804"/>
                  <a:pt x="542292" y="1766612"/>
                </a:cubicBezTo>
                <a:cubicBezTo>
                  <a:pt x="498950" y="1742361"/>
                  <a:pt x="456123" y="1718110"/>
                  <a:pt x="412782" y="1693859"/>
                </a:cubicBezTo>
                <a:cubicBezTo>
                  <a:pt x="397818" y="1685603"/>
                  <a:pt x="394206" y="1676832"/>
                  <a:pt x="398334" y="1660836"/>
                </a:cubicBezTo>
                <a:cubicBezTo>
                  <a:pt x="412265" y="1605111"/>
                  <a:pt x="426713" y="1549901"/>
                  <a:pt x="440644" y="1494176"/>
                </a:cubicBezTo>
                <a:cubicBezTo>
                  <a:pt x="443741" y="1482308"/>
                  <a:pt x="441676" y="1471473"/>
                  <a:pt x="432904" y="1462185"/>
                </a:cubicBezTo>
                <a:cubicBezTo>
                  <a:pt x="412265" y="1440514"/>
                  <a:pt x="391110" y="1418843"/>
                  <a:pt x="370471" y="1397172"/>
                </a:cubicBezTo>
                <a:cubicBezTo>
                  <a:pt x="362216" y="1388400"/>
                  <a:pt x="351896" y="1385820"/>
                  <a:pt x="340545" y="1388400"/>
                </a:cubicBezTo>
                <a:cubicBezTo>
                  <a:pt x="330226" y="1390464"/>
                  <a:pt x="320422" y="1393044"/>
                  <a:pt x="310618" y="1395108"/>
                </a:cubicBezTo>
                <a:cubicBezTo>
                  <a:pt x="263664" y="1405428"/>
                  <a:pt x="217226" y="1416263"/>
                  <a:pt x="170273" y="1426583"/>
                </a:cubicBezTo>
                <a:cubicBezTo>
                  <a:pt x="157373" y="1429679"/>
                  <a:pt x="147054" y="1425035"/>
                  <a:pt x="141377" y="1413683"/>
                </a:cubicBezTo>
                <a:cubicBezTo>
                  <a:pt x="117642" y="1368277"/>
                  <a:pt x="94423" y="1322355"/>
                  <a:pt x="70689" y="1276949"/>
                </a:cubicBezTo>
                <a:cubicBezTo>
                  <a:pt x="65529" y="1266630"/>
                  <a:pt x="67593" y="1255278"/>
                  <a:pt x="75848" y="1247539"/>
                </a:cubicBezTo>
                <a:cubicBezTo>
                  <a:pt x="119191" y="1207292"/>
                  <a:pt x="163049" y="1166530"/>
                  <a:pt x="206391" y="1126284"/>
                </a:cubicBezTo>
                <a:cubicBezTo>
                  <a:pt x="215162" y="1118544"/>
                  <a:pt x="218258" y="1108225"/>
                  <a:pt x="216710" y="1096873"/>
                </a:cubicBezTo>
                <a:cubicBezTo>
                  <a:pt x="211551" y="1069010"/>
                  <a:pt x="206391" y="1040631"/>
                  <a:pt x="201231" y="1012769"/>
                </a:cubicBezTo>
                <a:cubicBezTo>
                  <a:pt x="199167" y="1000901"/>
                  <a:pt x="192459" y="993162"/>
                  <a:pt x="181108" y="989034"/>
                </a:cubicBezTo>
                <a:cubicBezTo>
                  <a:pt x="142925" y="975103"/>
                  <a:pt x="104743" y="961171"/>
                  <a:pt x="67077" y="947240"/>
                </a:cubicBezTo>
                <a:cubicBezTo>
                  <a:pt x="44890" y="938984"/>
                  <a:pt x="22187" y="931760"/>
                  <a:pt x="0" y="921957"/>
                </a:cubicBezTo>
                <a:cubicBezTo>
                  <a:pt x="0" y="912153"/>
                  <a:pt x="0" y="902866"/>
                  <a:pt x="0" y="893062"/>
                </a:cubicBezTo>
                <a:cubicBezTo>
                  <a:pt x="1548" y="876035"/>
                  <a:pt x="3096" y="859524"/>
                  <a:pt x="4643" y="842496"/>
                </a:cubicBezTo>
                <a:cubicBezTo>
                  <a:pt x="7740" y="809474"/>
                  <a:pt x="12383" y="776451"/>
                  <a:pt x="17543" y="743945"/>
                </a:cubicBezTo>
                <a:cubicBezTo>
                  <a:pt x="19091" y="733109"/>
                  <a:pt x="26831" y="725369"/>
                  <a:pt x="38182" y="723305"/>
                </a:cubicBezTo>
                <a:cubicBezTo>
                  <a:pt x="97003" y="712470"/>
                  <a:pt x="155309" y="702150"/>
                  <a:pt x="214131" y="691315"/>
                </a:cubicBezTo>
                <a:cubicBezTo>
                  <a:pt x="226514" y="689251"/>
                  <a:pt x="234770" y="682543"/>
                  <a:pt x="239929" y="671192"/>
                </a:cubicBezTo>
                <a:cubicBezTo>
                  <a:pt x="248701" y="649521"/>
                  <a:pt x="257989" y="627850"/>
                  <a:pt x="266760" y="606695"/>
                </a:cubicBezTo>
                <a:cubicBezTo>
                  <a:pt x="272436" y="593279"/>
                  <a:pt x="270888" y="581928"/>
                  <a:pt x="262116" y="570060"/>
                </a:cubicBezTo>
                <a:cubicBezTo>
                  <a:pt x="227546" y="525170"/>
                  <a:pt x="193492" y="479764"/>
                  <a:pt x="159437" y="434874"/>
                </a:cubicBezTo>
                <a:cubicBezTo>
                  <a:pt x="150665" y="423007"/>
                  <a:pt x="150665" y="412687"/>
                  <a:pt x="159953" y="401336"/>
                </a:cubicBezTo>
                <a:cubicBezTo>
                  <a:pt x="192975" y="360058"/>
                  <a:pt x="225998" y="319295"/>
                  <a:pt x="259536" y="278017"/>
                </a:cubicBezTo>
                <a:cubicBezTo>
                  <a:pt x="270372" y="265118"/>
                  <a:pt x="279144" y="262538"/>
                  <a:pt x="294623" y="268729"/>
                </a:cubicBezTo>
                <a:cubicBezTo>
                  <a:pt x="348801" y="291433"/>
                  <a:pt x="402978" y="313620"/>
                  <a:pt x="457672" y="336322"/>
                </a:cubicBezTo>
                <a:cubicBezTo>
                  <a:pt x="468507" y="340966"/>
                  <a:pt x="479342" y="340450"/>
                  <a:pt x="489146" y="333743"/>
                </a:cubicBezTo>
                <a:cubicBezTo>
                  <a:pt x="506690" y="321875"/>
                  <a:pt x="523717" y="310008"/>
                  <a:pt x="540744" y="298140"/>
                </a:cubicBezTo>
                <a:cubicBezTo>
                  <a:pt x="548999" y="292464"/>
                  <a:pt x="553127" y="284209"/>
                  <a:pt x="553127" y="273889"/>
                </a:cubicBezTo>
                <a:cubicBezTo>
                  <a:pt x="553127" y="267697"/>
                  <a:pt x="552612" y="261506"/>
                  <a:pt x="552096" y="255830"/>
                </a:cubicBezTo>
                <a:cubicBezTo>
                  <a:pt x="550032" y="228999"/>
                  <a:pt x="547968" y="202684"/>
                  <a:pt x="545904" y="175854"/>
                </a:cubicBezTo>
                <a:cubicBezTo>
                  <a:pt x="543840" y="149023"/>
                  <a:pt x="541776" y="122708"/>
                  <a:pt x="539712" y="95877"/>
                </a:cubicBezTo>
                <a:cubicBezTo>
                  <a:pt x="538680" y="83493"/>
                  <a:pt x="544872" y="73690"/>
                  <a:pt x="556739" y="69562"/>
                </a:cubicBezTo>
                <a:cubicBezTo>
                  <a:pt x="609885" y="51503"/>
                  <a:pt x="663031" y="33444"/>
                  <a:pt x="716176" y="15901"/>
                </a:cubicBezTo>
                <a:cubicBezTo>
                  <a:pt x="719788" y="14869"/>
                  <a:pt x="722884" y="14353"/>
                  <a:pt x="726496" y="14353"/>
                </a:cubicBezTo>
                <a:cubicBezTo>
                  <a:pt x="736299" y="14869"/>
                  <a:pt x="742491" y="21060"/>
                  <a:pt x="748167" y="28800"/>
                </a:cubicBezTo>
                <a:cubicBezTo>
                  <a:pt x="781189" y="76786"/>
                  <a:pt x="814728" y="124772"/>
                  <a:pt x="847750" y="172758"/>
                </a:cubicBezTo>
                <a:cubicBezTo>
                  <a:pt x="855490" y="183593"/>
                  <a:pt x="865810" y="188753"/>
                  <a:pt x="878709" y="187721"/>
                </a:cubicBezTo>
                <a:cubicBezTo>
                  <a:pt x="896252" y="186173"/>
                  <a:pt x="914312" y="185657"/>
                  <a:pt x="931855" y="185657"/>
                </a:cubicBezTo>
                <a:cubicBezTo>
                  <a:pt x="939079" y="185657"/>
                  <a:pt x="944239" y="183077"/>
                  <a:pt x="948366" y="177401"/>
                </a:cubicBezTo>
                <a:cubicBezTo>
                  <a:pt x="950430" y="174822"/>
                  <a:pt x="952494" y="171726"/>
                  <a:pt x="954042" y="169146"/>
                </a:cubicBezTo>
                <a:cubicBezTo>
                  <a:pt x="962814" y="153150"/>
                  <a:pt x="971069" y="137155"/>
                  <a:pt x="979840" y="121676"/>
                </a:cubicBezTo>
                <a:cubicBezTo>
                  <a:pt x="998932" y="85558"/>
                  <a:pt x="1018539" y="49955"/>
                  <a:pt x="1037630" y="13837"/>
                </a:cubicBezTo>
                <a:cubicBezTo>
                  <a:pt x="1043822" y="2485"/>
                  <a:pt x="1053626" y="-2159"/>
                  <a:pt x="1066525" y="937"/>
                </a:cubicBezTo>
                <a:cubicBezTo>
                  <a:pt x="1122251" y="14353"/>
                  <a:pt x="1177976" y="27252"/>
                  <a:pt x="1233702" y="40667"/>
                </a:cubicBezTo>
                <a:cubicBezTo>
                  <a:pt x="1245569" y="43763"/>
                  <a:pt x="1252793" y="52535"/>
                  <a:pt x="1253309" y="64918"/>
                </a:cubicBezTo>
                <a:cubicBezTo>
                  <a:pt x="1253825" y="71626"/>
                  <a:pt x="1253825" y="78334"/>
                  <a:pt x="1254341" y="85042"/>
                </a:cubicBezTo>
                <a:cubicBezTo>
                  <a:pt x="1255888" y="126836"/>
                  <a:pt x="1256921" y="168630"/>
                  <a:pt x="1258468" y="209908"/>
                </a:cubicBezTo>
                <a:cubicBezTo>
                  <a:pt x="1258985" y="221260"/>
                  <a:pt x="1259501" y="233127"/>
                  <a:pt x="1260016" y="244478"/>
                </a:cubicBezTo>
                <a:cubicBezTo>
                  <a:pt x="1260532" y="255830"/>
                  <a:pt x="1266208" y="264602"/>
                  <a:pt x="1276012" y="270277"/>
                </a:cubicBezTo>
                <a:cubicBezTo>
                  <a:pt x="1288395" y="277501"/>
                  <a:pt x="1301295" y="284209"/>
                  <a:pt x="1313678" y="291948"/>
                </a:cubicBezTo>
                <a:cubicBezTo>
                  <a:pt x="1326062" y="299172"/>
                  <a:pt x="1337413" y="298656"/>
                  <a:pt x="1349797" y="291948"/>
                </a:cubicBezTo>
                <a:cubicBezTo>
                  <a:pt x="1400879" y="263570"/>
                  <a:pt x="1451444" y="235191"/>
                  <a:pt x="1502526" y="206812"/>
                </a:cubicBezTo>
                <a:cubicBezTo>
                  <a:pt x="1514394" y="200105"/>
                  <a:pt x="1525745" y="202168"/>
                  <a:pt x="1535033" y="211456"/>
                </a:cubicBezTo>
                <a:cubicBezTo>
                  <a:pt x="1574763" y="251702"/>
                  <a:pt x="1613977" y="292464"/>
                  <a:pt x="1653707" y="332711"/>
                </a:cubicBezTo>
                <a:cubicBezTo>
                  <a:pt x="1664027" y="343546"/>
                  <a:pt x="1665575" y="353350"/>
                  <a:pt x="1657835" y="366249"/>
                </a:cubicBezTo>
                <a:cubicBezTo>
                  <a:pt x="1628424" y="416299"/>
                  <a:pt x="1598497" y="465833"/>
                  <a:pt x="1569087" y="515883"/>
                </a:cubicBezTo>
                <a:cubicBezTo>
                  <a:pt x="1562379" y="527234"/>
                  <a:pt x="1561863" y="539102"/>
                  <a:pt x="1568571" y="550453"/>
                </a:cubicBezTo>
                <a:cubicBezTo>
                  <a:pt x="1576311" y="564384"/>
                  <a:pt x="1583534" y="578316"/>
                  <a:pt x="1591274" y="592247"/>
                </a:cubicBezTo>
                <a:cubicBezTo>
                  <a:pt x="1596950" y="602567"/>
                  <a:pt x="1605721" y="608243"/>
                  <a:pt x="1617589" y="608759"/>
                </a:cubicBezTo>
                <a:cubicBezTo>
                  <a:pt x="1637196" y="610307"/>
                  <a:pt x="1657319" y="611339"/>
                  <a:pt x="1676926" y="612886"/>
                </a:cubicBezTo>
                <a:cubicBezTo>
                  <a:pt x="1717172" y="615466"/>
                  <a:pt x="1757419" y="618046"/>
                  <a:pt x="1797665" y="620626"/>
                </a:cubicBezTo>
                <a:cubicBezTo>
                  <a:pt x="1809016" y="621142"/>
                  <a:pt x="1818304" y="628882"/>
                  <a:pt x="1820884" y="640233"/>
                </a:cubicBezTo>
                <a:cubicBezTo>
                  <a:pt x="1833267" y="695959"/>
                  <a:pt x="1845135" y="752200"/>
                  <a:pt x="1857518" y="808442"/>
                </a:cubicBezTo>
                <a:cubicBezTo>
                  <a:pt x="1859066" y="816181"/>
                  <a:pt x="1857002" y="822889"/>
                  <a:pt x="1851842" y="829081"/>
                </a:cubicBezTo>
                <a:cubicBezTo>
                  <a:pt x="1849262" y="832177"/>
                  <a:pt x="1845135" y="834241"/>
                  <a:pt x="1841523" y="836305"/>
                </a:cubicBezTo>
                <a:cubicBezTo>
                  <a:pt x="1789925" y="862103"/>
                  <a:pt x="1738327" y="887902"/>
                  <a:pt x="1686214" y="913701"/>
                </a:cubicBezTo>
                <a:cubicBezTo>
                  <a:pt x="1675378" y="919377"/>
                  <a:pt x="1669187" y="927633"/>
                  <a:pt x="1668670" y="940016"/>
                </a:cubicBezTo>
                <a:cubicBezTo>
                  <a:pt x="1667639" y="959623"/>
                  <a:pt x="1666090" y="978714"/>
                  <a:pt x="1665059" y="998322"/>
                </a:cubicBezTo>
                <a:cubicBezTo>
                  <a:pt x="1664543" y="1009673"/>
                  <a:pt x="1668670" y="1019477"/>
                  <a:pt x="1678474" y="1026184"/>
                </a:cubicBezTo>
                <a:cubicBezTo>
                  <a:pt x="1726460" y="1061271"/>
                  <a:pt x="1773930" y="1096873"/>
                  <a:pt x="1821916" y="1131960"/>
                </a:cubicBezTo>
                <a:cubicBezTo>
                  <a:pt x="1833267" y="1140215"/>
                  <a:pt x="1836879" y="1150535"/>
                  <a:pt x="1831720" y="1163950"/>
                </a:cubicBezTo>
                <a:cubicBezTo>
                  <a:pt x="1822948" y="1188201"/>
                  <a:pt x="1814176" y="1212452"/>
                  <a:pt x="1805404" y="1236703"/>
                </a:cubicBezTo>
                <a:cubicBezTo>
                  <a:pt x="1795601" y="1263534"/>
                  <a:pt x="1785798" y="1290881"/>
                  <a:pt x="1775478" y="1317711"/>
                </a:cubicBezTo>
                <a:cubicBezTo>
                  <a:pt x="1771350" y="1329063"/>
                  <a:pt x="1761546" y="1335255"/>
                  <a:pt x="1750195" y="1334223"/>
                </a:cubicBezTo>
                <a:cubicBezTo>
                  <a:pt x="1728524" y="1332159"/>
                  <a:pt x="1707369" y="1329579"/>
                  <a:pt x="1685698" y="1327515"/>
                </a:cubicBezTo>
                <a:cubicBezTo>
                  <a:pt x="1648548" y="1323387"/>
                  <a:pt x="1611397" y="1319259"/>
                  <a:pt x="1574247" y="1315648"/>
                </a:cubicBezTo>
                <a:cubicBezTo>
                  <a:pt x="1562379" y="1314616"/>
                  <a:pt x="1553092" y="1318743"/>
                  <a:pt x="1545868" y="1328547"/>
                </a:cubicBezTo>
                <a:cubicBezTo>
                  <a:pt x="1532453" y="1346606"/>
                  <a:pt x="1519553" y="1365181"/>
                  <a:pt x="1505622" y="1383241"/>
                </a:cubicBezTo>
                <a:cubicBezTo>
                  <a:pt x="1497366" y="1394076"/>
                  <a:pt x="1496334" y="1405428"/>
                  <a:pt x="1500978" y="1417811"/>
                </a:cubicBezTo>
                <a:cubicBezTo>
                  <a:pt x="1521617" y="1472505"/>
                  <a:pt x="1542772" y="1527198"/>
                  <a:pt x="1563411" y="1581892"/>
                </a:cubicBezTo>
                <a:cubicBezTo>
                  <a:pt x="1569087" y="1596339"/>
                  <a:pt x="1565991" y="1606143"/>
                  <a:pt x="1554124" y="1615430"/>
                </a:cubicBezTo>
                <a:cubicBezTo>
                  <a:pt x="1512845" y="1646389"/>
                  <a:pt x="1472083" y="1677864"/>
                  <a:pt x="1430805" y="1708822"/>
                </a:cubicBezTo>
                <a:cubicBezTo>
                  <a:pt x="1418938" y="1717594"/>
                  <a:pt x="1408618" y="1717594"/>
                  <a:pt x="1397266" y="1708306"/>
                </a:cubicBezTo>
                <a:cubicBezTo>
                  <a:pt x="1352892" y="1672704"/>
                  <a:pt x="1308003" y="1636585"/>
                  <a:pt x="1263628" y="1600467"/>
                </a:cubicBezTo>
                <a:cubicBezTo>
                  <a:pt x="1253825" y="1592727"/>
                  <a:pt x="1243505" y="1590147"/>
                  <a:pt x="1232154" y="1594275"/>
                </a:cubicBezTo>
                <a:cubicBezTo>
                  <a:pt x="1205839" y="1604079"/>
                  <a:pt x="1179524" y="1613883"/>
                  <a:pt x="1153725" y="1624202"/>
                </a:cubicBezTo>
                <a:cubicBezTo>
                  <a:pt x="1143406" y="1628330"/>
                  <a:pt x="1137214" y="1636070"/>
                  <a:pt x="1134634" y="1646905"/>
                </a:cubicBezTo>
                <a:cubicBezTo>
                  <a:pt x="1131022" y="1663932"/>
                  <a:pt x="1127411" y="1681475"/>
                  <a:pt x="1123798" y="1698503"/>
                </a:cubicBezTo>
                <a:cubicBezTo>
                  <a:pt x="1115027" y="1739781"/>
                  <a:pt x="1106771" y="1780543"/>
                  <a:pt x="1097999" y="1821821"/>
                </a:cubicBezTo>
                <a:cubicBezTo>
                  <a:pt x="1095420" y="1833689"/>
                  <a:pt x="1088196" y="1840913"/>
                  <a:pt x="1076329" y="1842460"/>
                </a:cubicBezTo>
                <a:cubicBezTo>
                  <a:pt x="1048982" y="1846072"/>
                  <a:pt x="1021635" y="1848652"/>
                  <a:pt x="994288" y="1851232"/>
                </a:cubicBezTo>
                <a:cubicBezTo>
                  <a:pt x="980873" y="1850200"/>
                  <a:pt x="970037" y="1851232"/>
                  <a:pt x="959201" y="1852264"/>
                </a:cubicBezTo>
                <a:close/>
                <a:moveTo>
                  <a:pt x="928759" y="382245"/>
                </a:moveTo>
                <a:cubicBezTo>
                  <a:pt x="633620" y="381729"/>
                  <a:pt x="388015" y="619594"/>
                  <a:pt x="386983" y="921957"/>
                </a:cubicBezTo>
                <a:cubicBezTo>
                  <a:pt x="385951" y="1222772"/>
                  <a:pt x="627428" y="1464765"/>
                  <a:pt x="926695" y="1465797"/>
                </a:cubicBezTo>
                <a:cubicBezTo>
                  <a:pt x="1229058" y="1466829"/>
                  <a:pt x="1470019" y="1222772"/>
                  <a:pt x="1470535" y="924537"/>
                </a:cubicBezTo>
                <a:cubicBezTo>
                  <a:pt x="1470535" y="625270"/>
                  <a:pt x="1228026" y="381729"/>
                  <a:pt x="928759" y="382245"/>
                </a:cubicBezTo>
                <a:close/>
              </a:path>
            </a:pathLst>
          </a:custGeom>
          <a:solidFill>
            <a:schemeClr val="bg1"/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latin typeface="Avenir Book" panose="02000503020000020003" pitchFamily="2" charset="0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0733" y="1883664"/>
            <a:ext cx="2326482" cy="727304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322EB009-223C-2B2E-3090-46EAEDFE640B}"/>
              </a:ext>
            </a:extLst>
          </p:cNvPr>
          <p:cNvGrpSpPr/>
          <p:nvPr/>
        </p:nvGrpSpPr>
        <p:grpSpPr>
          <a:xfrm>
            <a:off x="9693049" y="308649"/>
            <a:ext cx="2390895" cy="6143249"/>
            <a:chOff x="9538638" y="427203"/>
            <a:chExt cx="2390895" cy="6143249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 rotWithShape="1">
            <a:blip r:embed="rId4"/>
            <a:srcRect b="24239"/>
            <a:stretch/>
          </p:blipFill>
          <p:spPr>
            <a:xfrm>
              <a:off x="9549999" y="427203"/>
              <a:ext cx="2379534" cy="1478534"/>
            </a:xfrm>
            <a:prstGeom prst="rect">
              <a:avLst/>
            </a:prstGeom>
          </p:spPr>
        </p:pic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38638" y="4789512"/>
              <a:ext cx="2379534" cy="1780940"/>
            </a:xfrm>
            <a:prstGeom prst="rect">
              <a:avLst/>
            </a:prstGeom>
          </p:spPr>
        </p:pic>
        <p:pic>
          <p:nvPicPr>
            <p:cNvPr id="19" name="Image 1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81" r="30799"/>
            <a:stretch/>
          </p:blipFill>
          <p:spPr>
            <a:xfrm>
              <a:off x="9546952" y="3614564"/>
              <a:ext cx="836868" cy="1127556"/>
            </a:xfrm>
            <a:prstGeom prst="rect">
              <a:avLst/>
            </a:prstGeom>
          </p:spPr>
        </p:pic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1625" y="3622815"/>
              <a:ext cx="1506547" cy="1127556"/>
            </a:xfrm>
            <a:prstGeom prst="rect">
              <a:avLst/>
            </a:prstGeom>
          </p:spPr>
        </p:pic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556322" y="2829979"/>
              <a:ext cx="2344166" cy="760889"/>
            </a:xfrm>
            <a:prstGeom prst="rect">
              <a:avLst/>
            </a:prstGeom>
          </p:spPr>
        </p:pic>
      </p:grpSp>
      <p:pic>
        <p:nvPicPr>
          <p:cNvPr id="17" name="Imag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3" y="86721"/>
            <a:ext cx="467199" cy="54214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" t="3076" r="2559" b="3608"/>
          <a:stretch/>
        </p:blipFill>
        <p:spPr>
          <a:xfrm>
            <a:off x="2286001" y="3754362"/>
            <a:ext cx="2908920" cy="264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348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2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94620" y="2216322"/>
            <a:ext cx="36432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rgbClr val="FF7E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Book" panose="02000503020000020003" pitchFamily="2" charset="0"/>
              </a:rPr>
              <a:t>VI. INDICATEURS</a:t>
            </a:r>
          </a:p>
          <a:p>
            <a:r>
              <a:rPr lang="fr-FR" sz="2000" b="1" dirty="0">
                <a:solidFill>
                  <a:srgbClr val="FF7E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Book" panose="02000503020000020003" pitchFamily="2" charset="0"/>
              </a:rPr>
              <a:t>TRANSVERSAUX</a:t>
            </a:r>
            <a:endParaRPr lang="x-none" sz="2000" b="1" dirty="0">
              <a:solidFill>
                <a:srgbClr val="FF7E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Book" panose="02000503020000020003" pitchFamily="2" charset="0"/>
            </a:endParaRP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D6C45CED-D668-7A43-B450-B8925651B0DA}"/>
              </a:ext>
            </a:extLst>
          </p:cNvPr>
          <p:cNvGrpSpPr/>
          <p:nvPr/>
        </p:nvGrpSpPr>
        <p:grpSpPr>
          <a:xfrm>
            <a:off x="4844050" y="37537"/>
            <a:ext cx="6262745" cy="950400"/>
            <a:chOff x="1265686" y="596707"/>
            <a:chExt cx="6262745" cy="9504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C98B5DF-A542-3A41-91E7-8AE96D1FD123}"/>
                </a:ext>
              </a:extLst>
            </p:cNvPr>
            <p:cNvSpPr/>
            <p:nvPr/>
          </p:nvSpPr>
          <p:spPr>
            <a:xfrm>
              <a:off x="2338107" y="789546"/>
              <a:ext cx="5190324" cy="540000"/>
            </a:xfrm>
            <a:prstGeom prst="rect">
              <a:avLst/>
            </a:prstGeom>
            <a:solidFill>
              <a:srgbClr val="009193"/>
            </a:solidFill>
            <a:ln>
              <a:noFill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1400" b="1" dirty="0">
                  <a:latin typeface="Avenir Book" panose="02000503020000020003" pitchFamily="2" charset="0"/>
                </a:rPr>
                <a:t>AMÉLIORER LES SYSTÈMES D'ACCÈS AUX RESSOURCES</a:t>
              </a:r>
              <a:endParaRPr lang="x-none" sz="1400" b="1" dirty="0">
                <a:latin typeface="Avenir Book" panose="02000503020000020003" pitchFamily="2" charset="0"/>
              </a:endParaRPr>
            </a:p>
          </p:txBody>
        </p:sp>
        <p:sp>
          <p:nvSpPr>
            <p:cNvPr id="26" name="Losange 25">
              <a:extLst>
                <a:ext uri="{FF2B5EF4-FFF2-40B4-BE49-F238E27FC236}">
                  <a16:creationId xmlns:a16="http://schemas.microsoft.com/office/drawing/2014/main" id="{C71C42DA-D29A-7245-9895-2762DB4D8381}"/>
                </a:ext>
              </a:extLst>
            </p:cNvPr>
            <p:cNvSpPr/>
            <p:nvPr/>
          </p:nvSpPr>
          <p:spPr>
            <a:xfrm>
              <a:off x="1265686" y="596707"/>
              <a:ext cx="950400" cy="950400"/>
            </a:xfrm>
            <a:prstGeom prst="diamond">
              <a:avLst/>
            </a:prstGeom>
            <a:solidFill>
              <a:srgbClr val="0070C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1400" dirty="0">
                  <a:latin typeface="Avenir Book" panose="02000503020000020003" pitchFamily="2" charset="0"/>
                </a:rPr>
                <a:t>6-1</a:t>
              </a: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1C74DAD9-8495-F340-B766-057CE4587654}"/>
              </a:ext>
            </a:extLst>
          </p:cNvPr>
          <p:cNvGrpSpPr/>
          <p:nvPr/>
        </p:nvGrpSpPr>
        <p:grpSpPr>
          <a:xfrm flipH="1">
            <a:off x="130824" y="3374410"/>
            <a:ext cx="4270661" cy="950400"/>
            <a:chOff x="351392" y="522713"/>
            <a:chExt cx="4377839" cy="95040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A3390CD-788A-B947-A00D-E5D99889A7BF}"/>
                </a:ext>
              </a:extLst>
            </p:cNvPr>
            <p:cNvSpPr/>
            <p:nvPr/>
          </p:nvSpPr>
          <p:spPr>
            <a:xfrm>
              <a:off x="1505774" y="766988"/>
              <a:ext cx="3223457" cy="557147"/>
            </a:xfrm>
            <a:prstGeom prst="rect">
              <a:avLst/>
            </a:prstGeom>
            <a:solidFill>
              <a:schemeClr val="accent2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fr-FR" sz="1300" b="1" dirty="0">
                  <a:latin typeface="Avenir Book" panose="02000503020000020003" pitchFamily="2" charset="0"/>
                </a:rPr>
                <a:t>VEILLER À LA SANTÉ PUBLIQUE ET À LA SURVEILLANCE SANITAIRE</a:t>
              </a:r>
            </a:p>
          </p:txBody>
        </p:sp>
        <p:sp>
          <p:nvSpPr>
            <p:cNvPr id="30" name="Losange 29">
              <a:extLst>
                <a:ext uri="{FF2B5EF4-FFF2-40B4-BE49-F238E27FC236}">
                  <a16:creationId xmlns:a16="http://schemas.microsoft.com/office/drawing/2014/main" id="{68111E80-239C-4641-901D-D34AFEA3222E}"/>
                </a:ext>
              </a:extLst>
            </p:cNvPr>
            <p:cNvSpPr/>
            <p:nvPr/>
          </p:nvSpPr>
          <p:spPr>
            <a:xfrm>
              <a:off x="351392" y="522713"/>
              <a:ext cx="974252" cy="950400"/>
            </a:xfrm>
            <a:prstGeom prst="diamond">
              <a:avLst/>
            </a:prstGeom>
            <a:solidFill>
              <a:srgbClr val="94165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1400" dirty="0">
                  <a:latin typeface="Avenir Book" panose="02000503020000020003" pitchFamily="2" charset="0"/>
                </a:rPr>
                <a:t>6-2</a:t>
              </a: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6D08789F-D16B-EB4A-8BFF-2AB9202FE5C2}"/>
              </a:ext>
            </a:extLst>
          </p:cNvPr>
          <p:cNvGrpSpPr/>
          <p:nvPr/>
        </p:nvGrpSpPr>
        <p:grpSpPr>
          <a:xfrm>
            <a:off x="6716069" y="3299600"/>
            <a:ext cx="5398052" cy="950400"/>
            <a:chOff x="-897147" y="704178"/>
            <a:chExt cx="5398052" cy="950677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70474D8-E47B-0A42-AE67-D36C59E617FF}"/>
                </a:ext>
              </a:extLst>
            </p:cNvPr>
            <p:cNvSpPr/>
            <p:nvPr/>
          </p:nvSpPr>
          <p:spPr>
            <a:xfrm>
              <a:off x="165606" y="918439"/>
              <a:ext cx="4335299" cy="540157"/>
            </a:xfrm>
            <a:prstGeom prst="rect">
              <a:avLst/>
            </a:prstGeom>
            <a:solidFill>
              <a:srgbClr val="005493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1400" b="1" dirty="0">
                  <a:latin typeface="Avenir Book" panose="02000503020000020003" pitchFamily="2" charset="0"/>
                </a:rPr>
                <a:t>AMÉLIORER LA SURVEILLANCE DES PÊCHES </a:t>
              </a:r>
            </a:p>
          </p:txBody>
        </p:sp>
        <p:sp>
          <p:nvSpPr>
            <p:cNvPr id="34" name="Losange 33">
              <a:extLst>
                <a:ext uri="{FF2B5EF4-FFF2-40B4-BE49-F238E27FC236}">
                  <a16:creationId xmlns:a16="http://schemas.microsoft.com/office/drawing/2014/main" id="{C21B9B8D-3D20-7C47-A108-B18544AB99BB}"/>
                </a:ext>
              </a:extLst>
            </p:cNvPr>
            <p:cNvSpPr/>
            <p:nvPr/>
          </p:nvSpPr>
          <p:spPr>
            <a:xfrm>
              <a:off x="-897147" y="704178"/>
              <a:ext cx="950400" cy="950677"/>
            </a:xfrm>
            <a:prstGeom prst="diamond">
              <a:avLst/>
            </a:prstGeom>
            <a:solidFill>
              <a:srgbClr val="9452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1200">
                  <a:latin typeface="Avenir Book" panose="02000503020000020003" pitchFamily="2" charset="0"/>
                </a:rPr>
                <a:t>6-</a:t>
              </a:r>
              <a:r>
                <a:rPr lang="fr-FR" sz="1200" dirty="0">
                  <a:latin typeface="Avenir Book" panose="02000503020000020003" pitchFamily="2" charset="0"/>
                </a:rPr>
                <a:t>3</a:t>
              </a:r>
              <a:endParaRPr lang="x-none" sz="1200" dirty="0">
                <a:latin typeface="Avenir Book" panose="02000503020000020003" pitchFamily="2" charset="0"/>
              </a:endParaRP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C8D36E94-1C56-E44C-71DE-4ED146534433}"/>
              </a:ext>
            </a:extLst>
          </p:cNvPr>
          <p:cNvGrpSpPr/>
          <p:nvPr/>
        </p:nvGrpSpPr>
        <p:grpSpPr>
          <a:xfrm>
            <a:off x="4844050" y="941135"/>
            <a:ext cx="3779003" cy="3539430"/>
            <a:chOff x="8228242" y="994529"/>
            <a:chExt cx="3779003" cy="353943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C98B5DF-A542-3A41-91E7-8AE96D1FD123}"/>
                </a:ext>
              </a:extLst>
            </p:cNvPr>
            <p:cNvSpPr/>
            <p:nvPr/>
          </p:nvSpPr>
          <p:spPr>
            <a:xfrm>
              <a:off x="8228242" y="1063780"/>
              <a:ext cx="3667583" cy="2112105"/>
            </a:xfrm>
            <a:prstGeom prst="rect">
              <a:avLst/>
            </a:prstGeom>
            <a:solidFill>
              <a:srgbClr val="009193"/>
            </a:solidFill>
            <a:ln>
              <a:noFill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x-none" sz="1400" dirty="0">
                <a:latin typeface="Avenir Book" panose="02000503020000020003" pitchFamily="2" charset="0"/>
              </a:endParaRP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8342438" y="994529"/>
              <a:ext cx="3664807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fr-FR" sz="1400" dirty="0">
                  <a:solidFill>
                    <a:schemeClr val="bg1"/>
                  </a:solidFill>
                  <a:latin typeface="Avenir Book" panose="02000503020000020003" pitchFamily="2" charset="0"/>
                </a:rPr>
                <a:t>Nombre de licences délivrées</a:t>
              </a:r>
            </a:p>
            <a:p>
              <a:endParaRPr lang="fr-FR" sz="1400" dirty="0">
                <a:solidFill>
                  <a:schemeClr val="bg1"/>
                </a:solidFill>
                <a:latin typeface="Avenir Book" panose="02000503020000020003" pitchFamily="2" charset="0"/>
              </a:endParaRP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fr-FR" sz="1400" dirty="0">
                  <a:solidFill>
                    <a:schemeClr val="bg1"/>
                  </a:solidFill>
                  <a:latin typeface="Avenir Book" panose="02000503020000020003" pitchFamily="2" charset="0"/>
                </a:rPr>
                <a:t>Nombre de permis de collectes délivrés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endParaRPr lang="fr-FR" sz="1400" dirty="0">
                <a:solidFill>
                  <a:schemeClr val="bg1"/>
                </a:solidFill>
                <a:latin typeface="Avenir Book" panose="02000503020000020003" pitchFamily="2" charset="0"/>
              </a:endParaRP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fr-FR" sz="1400" dirty="0">
                  <a:solidFill>
                    <a:schemeClr val="bg1"/>
                  </a:solidFill>
                  <a:latin typeface="Avenir Book" panose="02000503020000020003" pitchFamily="2" charset="0"/>
                </a:rPr>
                <a:t>Nombre d’autorisations pour la pêche continentale délivrées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endParaRPr lang="fr-FR" sz="1400" dirty="0">
                <a:solidFill>
                  <a:schemeClr val="bg1"/>
                </a:solidFill>
                <a:latin typeface="Avenir Book" panose="02000503020000020003" pitchFamily="2" charset="0"/>
              </a:endParaRP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fr-FR" sz="1400" dirty="0">
                  <a:solidFill>
                    <a:schemeClr val="bg1"/>
                  </a:solidFill>
                  <a:latin typeface="Avenir Book" panose="02000503020000020003" pitchFamily="2" charset="0"/>
                </a:rPr>
                <a:t>Nombre des cartes mareyeurs délivrées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endParaRPr lang="fr-FR" sz="1400" dirty="0">
                <a:solidFill>
                  <a:schemeClr val="bg1"/>
                </a:solidFill>
                <a:latin typeface="Avenir Book" panose="02000503020000020003" pitchFamily="2" charset="0"/>
              </a:endParaRP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fr-FR" sz="1400" dirty="0">
                  <a:solidFill>
                    <a:schemeClr val="bg1"/>
                  </a:solidFill>
                  <a:latin typeface="Avenir Book" panose="02000503020000020003" pitchFamily="2" charset="0"/>
                </a:rPr>
                <a:t>Nombre des cartes pisciculteurs distribuées</a:t>
              </a:r>
            </a:p>
            <a:p>
              <a:endParaRPr lang="fr-FR" sz="1400" dirty="0">
                <a:solidFill>
                  <a:schemeClr val="bg1"/>
                </a:solidFill>
                <a:latin typeface="Avenir Book" panose="02000503020000020003" pitchFamily="2" charset="0"/>
              </a:endParaRPr>
            </a:p>
            <a:p>
              <a:endParaRPr lang="fr-FR" sz="1400" dirty="0">
                <a:solidFill>
                  <a:schemeClr val="bg1"/>
                </a:solidFill>
                <a:latin typeface="Avenir Book" panose="02000503020000020003" pitchFamily="2" charset="0"/>
              </a:endParaRPr>
            </a:p>
            <a:p>
              <a:pPr marL="285750" indent="-285750">
                <a:buFont typeface="Wingdings" panose="05000000000000000000" pitchFamily="2" charset="2"/>
                <a:buChar char="ü"/>
              </a:pPr>
              <a:endParaRPr lang="fr-FR" sz="1400" dirty="0">
                <a:solidFill>
                  <a:schemeClr val="bg1"/>
                </a:solidFill>
                <a:latin typeface="Avenir Book" panose="02000503020000020003" pitchFamily="2" charset="0"/>
              </a:endParaRPr>
            </a:p>
            <a:p>
              <a:pPr marL="285750" indent="-285750">
                <a:buFont typeface="Wingdings" panose="05000000000000000000" pitchFamily="2" charset="2"/>
                <a:buChar char="ü"/>
              </a:pPr>
              <a:endParaRPr lang="fr-FR" sz="1400" dirty="0">
                <a:solidFill>
                  <a:schemeClr val="bg1"/>
                </a:solidFill>
                <a:latin typeface="Avenir Book" panose="02000503020000020003" pitchFamily="2" charset="0"/>
              </a:endParaRPr>
            </a:p>
            <a:p>
              <a:pPr marL="285750" indent="-285750">
                <a:buFont typeface="Wingdings" panose="05000000000000000000" pitchFamily="2" charset="2"/>
                <a:buChar char="ü"/>
              </a:pPr>
              <a:endParaRPr lang="x-none" sz="1400" dirty="0">
                <a:solidFill>
                  <a:schemeClr val="bg1"/>
                </a:solidFill>
                <a:latin typeface="Avenir Book" panose="02000503020000020003" pitchFamily="2" charset="0"/>
              </a:endParaRPr>
            </a:p>
            <a:p>
              <a:endParaRPr lang="fr-FR" sz="1400" dirty="0">
                <a:latin typeface="Avenir Book" panose="02000503020000020003" pitchFamily="2" charset="0"/>
              </a:endParaRPr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7A3390CD-788A-B947-A00D-E5D99889A7BF}"/>
              </a:ext>
            </a:extLst>
          </p:cNvPr>
          <p:cNvSpPr/>
          <p:nvPr/>
        </p:nvSpPr>
        <p:spPr>
          <a:xfrm flipH="1">
            <a:off x="1770699" y="4388424"/>
            <a:ext cx="3532512" cy="1417202"/>
          </a:xfrm>
          <a:prstGeom prst="rect">
            <a:avLst/>
          </a:prstGeom>
          <a:solidFill>
            <a:schemeClr val="accent2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fr-FR" sz="1400" dirty="0">
              <a:latin typeface="Avenir Book" panose="02000503020000020003" pitchFamily="2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944500" y="4405844"/>
            <a:ext cx="33587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dirty="0">
                <a:solidFill>
                  <a:schemeClr val="bg1"/>
                </a:solidFill>
                <a:latin typeface="Avenir Book" panose="02000503020000020003" pitchFamily="2" charset="0"/>
              </a:rPr>
              <a:t>Taux d'analyses officielles des PPA, eau, animaux effectués dans le cadre des plans de surveillance/</a:t>
            </a:r>
            <a:r>
              <a:rPr lang="fr-FR" sz="1400" dirty="0" err="1">
                <a:solidFill>
                  <a:schemeClr val="bg1"/>
                </a:solidFill>
                <a:latin typeface="Avenir Book" panose="02000503020000020003" pitchFamily="2" charset="0"/>
              </a:rPr>
              <a:t>épidemio</a:t>
            </a:r>
            <a:r>
              <a:rPr lang="fr-FR" sz="1400" dirty="0">
                <a:solidFill>
                  <a:schemeClr val="bg1"/>
                </a:solidFill>
                <a:latin typeface="Avenir Book" panose="02000503020000020003" pitchFamily="2" charset="0"/>
              </a:rPr>
              <a:t>-surveillance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dirty="0">
                <a:solidFill>
                  <a:schemeClr val="bg1"/>
                </a:solidFill>
                <a:latin typeface="Avenir Book" panose="02000503020000020003" pitchFamily="2" charset="0"/>
              </a:rPr>
              <a:t> Nombre des posters sur l’ICAM édités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dirty="0">
                <a:solidFill>
                  <a:schemeClr val="bg1"/>
                </a:solidFill>
                <a:latin typeface="Avenir Book" panose="02000503020000020003" pitchFamily="2" charset="0"/>
              </a:rPr>
              <a:t>Nombre de cas </a:t>
            </a:r>
            <a:r>
              <a:rPr lang="fr-FR" sz="1400">
                <a:solidFill>
                  <a:schemeClr val="bg1"/>
                </a:solidFill>
                <a:latin typeface="Avenir Book" panose="02000503020000020003" pitchFamily="2" charset="0"/>
              </a:rPr>
              <a:t>d'ICAM signalés</a:t>
            </a:r>
            <a:endParaRPr lang="fr-FR" sz="14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endParaRPr lang="fr-FR" sz="1600" dirty="0">
              <a:latin typeface="Avenir Book" panose="02000503020000020003" pitchFamily="2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70474D8-E47B-0A42-AE67-D36C59E617FF}"/>
              </a:ext>
            </a:extLst>
          </p:cNvPr>
          <p:cNvSpPr/>
          <p:nvPr/>
        </p:nvSpPr>
        <p:spPr>
          <a:xfrm>
            <a:off x="7834478" y="4149525"/>
            <a:ext cx="4285099" cy="2659003"/>
          </a:xfrm>
          <a:prstGeom prst="rect">
            <a:avLst/>
          </a:prstGeom>
          <a:solidFill>
            <a:srgbClr val="005493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400" dirty="0">
              <a:latin typeface="Avenir Book" panose="02000503020000020003" pitchFamily="2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910029" y="4053799"/>
            <a:ext cx="42850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400" dirty="0">
              <a:solidFill>
                <a:schemeClr val="bg1"/>
              </a:solidFill>
              <a:highlight>
                <a:srgbClr val="000000"/>
              </a:highlight>
              <a:latin typeface="Avenir Book" panose="02000503020000020003" pitchFamily="2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400" dirty="0">
                <a:solidFill>
                  <a:schemeClr val="bg1"/>
                </a:solidFill>
                <a:latin typeface="Avenir Book" panose="02000503020000020003" pitchFamily="2" charset="0"/>
              </a:rPr>
              <a:t>Nombre de vedettes acquises</a:t>
            </a:r>
          </a:p>
          <a:p>
            <a:endParaRPr lang="fr-FR" sz="14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400" dirty="0">
                <a:solidFill>
                  <a:schemeClr val="bg1"/>
                </a:solidFill>
                <a:latin typeface="Avenir Book" panose="02000503020000020003" pitchFamily="2" charset="0"/>
              </a:rPr>
              <a:t>Nombre de drones acquis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fr-FR" sz="14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400" dirty="0">
                <a:solidFill>
                  <a:schemeClr val="bg1"/>
                </a:solidFill>
                <a:latin typeface="Avenir Book" panose="02000503020000020003" pitchFamily="2" charset="0"/>
              </a:rPr>
              <a:t>Nombre d'inspections et contrôles effectués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fr-FR" sz="14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400" dirty="0">
                <a:solidFill>
                  <a:schemeClr val="bg1"/>
                </a:solidFill>
                <a:latin typeface="Avenir Book" panose="02000503020000020003" pitchFamily="2" charset="0"/>
              </a:rPr>
              <a:t>Taux de couverture d'observation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fr-FR" sz="14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400" dirty="0">
                <a:solidFill>
                  <a:schemeClr val="bg1"/>
                </a:solidFill>
                <a:latin typeface="Avenir Book" panose="02000503020000020003" pitchFamily="2" charset="0"/>
              </a:rPr>
              <a:t>Nombre des sites et antennes mis en place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fr-FR" sz="14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400" dirty="0">
                <a:solidFill>
                  <a:schemeClr val="bg1"/>
                </a:solidFill>
                <a:latin typeface="Avenir Book" panose="02000503020000020003" pitchFamily="2" charset="0"/>
              </a:rPr>
              <a:t>Taux de suivi des navires industriels par le VMS et l’AIS</a:t>
            </a:r>
            <a:endParaRPr lang="x-none" sz="14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42703416-C441-33FB-6C76-8BB9BF440331}"/>
              </a:ext>
            </a:extLst>
          </p:cNvPr>
          <p:cNvGrpSpPr/>
          <p:nvPr/>
        </p:nvGrpSpPr>
        <p:grpSpPr>
          <a:xfrm>
            <a:off x="5427770" y="4408288"/>
            <a:ext cx="2351052" cy="1145521"/>
            <a:chOff x="6483337" y="4154632"/>
            <a:chExt cx="2546245" cy="1236850"/>
          </a:xfrm>
        </p:grpSpPr>
        <p:pic>
          <p:nvPicPr>
            <p:cNvPr id="41" name="Picture 6">
              <a:extLst>
                <a:ext uri="{FF2B5EF4-FFF2-40B4-BE49-F238E27FC236}">
                  <a16:creationId xmlns:a16="http://schemas.microsoft.com/office/drawing/2014/main" id="{74C52FDA-6617-4B07-81A4-18A5755014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3337" y="4154632"/>
              <a:ext cx="928490" cy="1229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" descr="D:\MIN MAHATANTE\DRONES\Drône.jpeg"/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456222" y="4158660"/>
              <a:ext cx="1573360" cy="1232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404FD0AF-D5FF-1D9C-A2AE-298E3F560D8C}"/>
              </a:ext>
            </a:extLst>
          </p:cNvPr>
          <p:cNvGrpSpPr/>
          <p:nvPr/>
        </p:nvGrpSpPr>
        <p:grpSpPr>
          <a:xfrm>
            <a:off x="8747610" y="989392"/>
            <a:ext cx="3345269" cy="2154094"/>
            <a:chOff x="4756377" y="1078005"/>
            <a:chExt cx="3345269" cy="2154094"/>
          </a:xfrm>
        </p:grpSpPr>
        <p:pic>
          <p:nvPicPr>
            <p:cNvPr id="36" name="Picture 2" descr="D:\JAPAN TUNA\sary palangrier.jpe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2976"/>
            <a:stretch/>
          </p:blipFill>
          <p:spPr bwMode="auto">
            <a:xfrm>
              <a:off x="4756378" y="1121129"/>
              <a:ext cx="1660380" cy="875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Image 38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45"/>
            <a:stretch/>
          </p:blipFill>
          <p:spPr>
            <a:xfrm>
              <a:off x="4756377" y="2071030"/>
              <a:ext cx="1666787" cy="1161068"/>
            </a:xfrm>
            <a:prstGeom prst="rect">
              <a:avLst/>
            </a:prstGeom>
          </p:spPr>
        </p:pic>
        <p:pic>
          <p:nvPicPr>
            <p:cNvPr id="46" name="Image 4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4585" y="1078005"/>
              <a:ext cx="1567061" cy="2154094"/>
            </a:xfrm>
            <a:prstGeom prst="rect">
              <a:avLst/>
            </a:prstGeom>
          </p:spPr>
        </p:pic>
      </p:grpSp>
      <p:pic>
        <p:nvPicPr>
          <p:cNvPr id="47" name="Image 4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33" y="4405844"/>
            <a:ext cx="1596243" cy="239231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D3AFB56-8A84-154A-A35E-ADF05B9B2396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70000" contrast="-70000"/>
          </a:blip>
          <a:stretch>
            <a:fillRect/>
          </a:stretch>
        </p:blipFill>
        <p:spPr>
          <a:xfrm>
            <a:off x="146748" y="1078005"/>
            <a:ext cx="990894" cy="990894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3" y="86721"/>
            <a:ext cx="467199" cy="542145"/>
          </a:xfrm>
          <a:prstGeom prst="rect">
            <a:avLst/>
          </a:prstGeom>
        </p:spPr>
      </p:pic>
      <p:pic>
        <p:nvPicPr>
          <p:cNvPr id="40" name="Picture 5" descr="328232255_723637709338338_6598761046128231516_n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42" r="48724"/>
          <a:stretch/>
        </p:blipFill>
        <p:spPr bwMode="auto">
          <a:xfrm>
            <a:off x="2183019" y="1078005"/>
            <a:ext cx="2536474" cy="204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403" y="5863043"/>
            <a:ext cx="1916720" cy="94415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4" r="16385" b="18187"/>
          <a:stretch/>
        </p:blipFill>
        <p:spPr>
          <a:xfrm>
            <a:off x="6730159" y="5784374"/>
            <a:ext cx="1081988" cy="99633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808EDB4-5EE6-CC8E-EC2B-C423A3C33D8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8" t="22588" r="57307" b="49282"/>
          <a:stretch/>
        </p:blipFill>
        <p:spPr>
          <a:xfrm>
            <a:off x="3763674" y="5867968"/>
            <a:ext cx="1542795" cy="93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4096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3E0E8578-BD64-4C9C-8967-EC38029FB4BB}"/>
              </a:ext>
            </a:extLst>
          </p:cNvPr>
          <p:cNvSpPr txBox="1"/>
          <p:nvPr/>
        </p:nvSpPr>
        <p:spPr>
          <a:xfrm>
            <a:off x="4180114" y="6010805"/>
            <a:ext cx="12191998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MAHAVELO !</a:t>
            </a:r>
            <a:endParaRPr lang="ko-KR" altLang="en-US" sz="4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514" y="1950565"/>
            <a:ext cx="2779797" cy="322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38116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661</TotalTime>
  <Words>633</Words>
  <Application>Microsoft Office PowerPoint</Application>
  <PresentationFormat>Grand écran</PresentationFormat>
  <Paragraphs>141</Paragraphs>
  <Slides>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6" baseType="lpstr">
      <vt:lpstr>Arial</vt:lpstr>
      <vt:lpstr>Arial Black</vt:lpstr>
      <vt:lpstr>Avenir Book</vt:lpstr>
      <vt:lpstr>Calibri</vt:lpstr>
      <vt:lpstr>Calibri Light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hp</cp:lastModifiedBy>
  <cp:revision>106</cp:revision>
  <dcterms:created xsi:type="dcterms:W3CDTF">2022-12-06T05:35:58Z</dcterms:created>
  <dcterms:modified xsi:type="dcterms:W3CDTF">2023-07-13T11:53:44Z</dcterms:modified>
</cp:coreProperties>
</file>